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56" r:id="rId5"/>
    <p:sldId id="257" r:id="rId6"/>
    <p:sldId id="258" r:id="rId7"/>
    <p:sldId id="286" r:id="rId8"/>
    <p:sldId id="260" r:id="rId9"/>
    <p:sldId id="261" r:id="rId10"/>
    <p:sldId id="292" r:id="rId11"/>
    <p:sldId id="287" r:id="rId12"/>
    <p:sldId id="302" r:id="rId13"/>
    <p:sldId id="293" r:id="rId14"/>
    <p:sldId id="288" r:id="rId15"/>
    <p:sldId id="294" r:id="rId16"/>
    <p:sldId id="289" r:id="rId17"/>
    <p:sldId id="290" r:id="rId18"/>
    <p:sldId id="295" r:id="rId19"/>
    <p:sldId id="296" r:id="rId20"/>
    <p:sldId id="298" r:id="rId21"/>
    <p:sldId id="299" r:id="rId22"/>
    <p:sldId id="291" r:id="rId23"/>
    <p:sldId id="301" r:id="rId24"/>
    <p:sldId id="300" r:id="rId25"/>
    <p:sldId id="303" r:id="rId26"/>
    <p:sldId id="269" r:id="rId27"/>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0C4360"/>
    <a:srgbClr val="1B6872"/>
    <a:srgbClr val="63B7C6"/>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10" autoAdjust="0"/>
  </p:normalViewPr>
  <p:slideViewPr>
    <p:cSldViewPr snapToGrid="0">
      <p:cViewPr varScale="1">
        <p:scale>
          <a:sx n="102" d="100"/>
          <a:sy n="102" d="100"/>
        </p:scale>
        <p:origin x="870" y="108"/>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2814"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6903231-3883-4BD0-9EDD-6391B2039C9D}" type="datetime1">
              <a:rPr lang="it-IT" smtClean="0"/>
              <a:t>29/06/2022</a:t>
            </a:fld>
            <a:endParaRPr lang="it-IT"/>
          </a:p>
        </p:txBody>
      </p:sp>
      <p:sp>
        <p:nvSpPr>
          <p:cNvPr id="4" name="Segnaposto piè di pagina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831430A-4AA4-45C8-AC23-CD6B61C41A4C}" type="slidenum">
              <a:rPr lang="it-IT" smtClean="0"/>
              <a:t>‹N›</a:t>
            </a:fld>
            <a:endParaRPr lang="it-IT"/>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gif>
</file>

<file path=ppt/media/image2.png>
</file>

<file path=ppt/media/image3.jpg>
</file>

<file path=ppt/media/image4.png>
</file>

<file path=ppt/media/image5.PNG>
</file>

<file path=ppt/media/image6.PNG>
</file>

<file path=ppt/media/image7.PNG>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B5BB936C-8E2D-4FC8-B20E-2CBF0A9FFB22}" type="datetime1">
              <a:rPr lang="it-IT" noProof="0" smtClean="0"/>
              <a:t>29/06/2022</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1734D747-9380-41EE-9946-EC9EC0CA5D1E}" type="slidenum">
              <a:rPr lang="it-IT" noProof="0" smtClean="0"/>
              <a:t>‹N›</a:t>
            </a:fld>
            <a:endParaRPr lang="it-IT" noProof="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a:t>
            </a:fld>
            <a:endParaRPr lang="it-IT" dirty="0"/>
          </a:p>
        </p:txBody>
      </p:sp>
    </p:spTree>
    <p:extLst>
      <p:ext uri="{BB962C8B-B14F-4D97-AF65-F5344CB8AC3E}">
        <p14:creationId xmlns:p14="http://schemas.microsoft.com/office/powerpoint/2010/main" val="42439355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10</a:t>
            </a:fld>
            <a:endParaRPr lang="it-IT" dirty="0"/>
          </a:p>
        </p:txBody>
      </p:sp>
    </p:spTree>
    <p:extLst>
      <p:ext uri="{BB962C8B-B14F-4D97-AF65-F5344CB8AC3E}">
        <p14:creationId xmlns:p14="http://schemas.microsoft.com/office/powerpoint/2010/main" val="39645270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11</a:t>
            </a:fld>
            <a:endParaRPr lang="it-IT" dirty="0"/>
          </a:p>
        </p:txBody>
      </p:sp>
    </p:spTree>
    <p:extLst>
      <p:ext uri="{BB962C8B-B14F-4D97-AF65-F5344CB8AC3E}">
        <p14:creationId xmlns:p14="http://schemas.microsoft.com/office/powerpoint/2010/main" val="28617921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12</a:t>
            </a:fld>
            <a:endParaRPr lang="it-IT" dirty="0"/>
          </a:p>
        </p:txBody>
      </p:sp>
    </p:spTree>
    <p:extLst>
      <p:ext uri="{BB962C8B-B14F-4D97-AF65-F5344CB8AC3E}">
        <p14:creationId xmlns:p14="http://schemas.microsoft.com/office/powerpoint/2010/main" val="29508987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13</a:t>
            </a:fld>
            <a:endParaRPr lang="it-IT"/>
          </a:p>
        </p:txBody>
      </p:sp>
    </p:spTree>
    <p:extLst>
      <p:ext uri="{BB962C8B-B14F-4D97-AF65-F5344CB8AC3E}">
        <p14:creationId xmlns:p14="http://schemas.microsoft.com/office/powerpoint/2010/main" val="34359779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14</a:t>
            </a:fld>
            <a:endParaRPr lang="it-IT"/>
          </a:p>
        </p:txBody>
      </p:sp>
    </p:spTree>
    <p:extLst>
      <p:ext uri="{BB962C8B-B14F-4D97-AF65-F5344CB8AC3E}">
        <p14:creationId xmlns:p14="http://schemas.microsoft.com/office/powerpoint/2010/main" val="112735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15</a:t>
            </a:fld>
            <a:endParaRPr lang="it-IT" dirty="0"/>
          </a:p>
        </p:txBody>
      </p:sp>
    </p:spTree>
    <p:extLst>
      <p:ext uri="{BB962C8B-B14F-4D97-AF65-F5344CB8AC3E}">
        <p14:creationId xmlns:p14="http://schemas.microsoft.com/office/powerpoint/2010/main" val="30325064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16</a:t>
            </a:fld>
            <a:endParaRPr lang="it-IT"/>
          </a:p>
        </p:txBody>
      </p:sp>
    </p:spTree>
    <p:extLst>
      <p:ext uri="{BB962C8B-B14F-4D97-AF65-F5344CB8AC3E}">
        <p14:creationId xmlns:p14="http://schemas.microsoft.com/office/powerpoint/2010/main" val="30940588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17</a:t>
            </a:fld>
            <a:endParaRPr lang="it-IT"/>
          </a:p>
        </p:txBody>
      </p:sp>
    </p:spTree>
    <p:extLst>
      <p:ext uri="{BB962C8B-B14F-4D97-AF65-F5344CB8AC3E}">
        <p14:creationId xmlns:p14="http://schemas.microsoft.com/office/powerpoint/2010/main" val="30317334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18</a:t>
            </a:fld>
            <a:endParaRPr lang="it-IT"/>
          </a:p>
        </p:txBody>
      </p:sp>
    </p:spTree>
    <p:extLst>
      <p:ext uri="{BB962C8B-B14F-4D97-AF65-F5344CB8AC3E}">
        <p14:creationId xmlns:p14="http://schemas.microsoft.com/office/powerpoint/2010/main" val="4977229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19</a:t>
            </a:fld>
            <a:endParaRPr lang="it-IT"/>
          </a:p>
        </p:txBody>
      </p:sp>
    </p:spTree>
    <p:extLst>
      <p:ext uri="{BB962C8B-B14F-4D97-AF65-F5344CB8AC3E}">
        <p14:creationId xmlns:p14="http://schemas.microsoft.com/office/powerpoint/2010/main" val="3062586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2</a:t>
            </a:fld>
            <a:endParaRPr lang="it-IT" dirty="0"/>
          </a:p>
        </p:txBody>
      </p:sp>
    </p:spTree>
    <p:extLst>
      <p:ext uri="{BB962C8B-B14F-4D97-AF65-F5344CB8AC3E}">
        <p14:creationId xmlns:p14="http://schemas.microsoft.com/office/powerpoint/2010/main" val="226814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20</a:t>
            </a:fld>
            <a:endParaRPr lang="it-IT"/>
          </a:p>
        </p:txBody>
      </p:sp>
    </p:spTree>
    <p:extLst>
      <p:ext uri="{BB962C8B-B14F-4D97-AF65-F5344CB8AC3E}">
        <p14:creationId xmlns:p14="http://schemas.microsoft.com/office/powerpoint/2010/main" val="2260362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21</a:t>
            </a:fld>
            <a:endParaRPr lang="it-IT"/>
          </a:p>
        </p:txBody>
      </p:sp>
    </p:spTree>
    <p:extLst>
      <p:ext uri="{BB962C8B-B14F-4D97-AF65-F5344CB8AC3E}">
        <p14:creationId xmlns:p14="http://schemas.microsoft.com/office/powerpoint/2010/main" val="3251665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22</a:t>
            </a:fld>
            <a:endParaRPr lang="it-IT"/>
          </a:p>
        </p:txBody>
      </p:sp>
    </p:spTree>
    <p:extLst>
      <p:ext uri="{BB962C8B-B14F-4D97-AF65-F5344CB8AC3E}">
        <p14:creationId xmlns:p14="http://schemas.microsoft.com/office/powerpoint/2010/main" val="18363568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23</a:t>
            </a:fld>
            <a:endParaRPr lang="it-IT"/>
          </a:p>
        </p:txBody>
      </p:sp>
    </p:spTree>
    <p:extLst>
      <p:ext uri="{BB962C8B-B14F-4D97-AF65-F5344CB8AC3E}">
        <p14:creationId xmlns:p14="http://schemas.microsoft.com/office/powerpoint/2010/main" val="2885186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3</a:t>
            </a:fld>
            <a:endParaRPr lang="it-IT" dirty="0"/>
          </a:p>
        </p:txBody>
      </p:sp>
    </p:spTree>
    <p:extLst>
      <p:ext uri="{BB962C8B-B14F-4D97-AF65-F5344CB8AC3E}">
        <p14:creationId xmlns:p14="http://schemas.microsoft.com/office/powerpoint/2010/main" val="2223578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4</a:t>
            </a:fld>
            <a:endParaRPr lang="it-IT"/>
          </a:p>
        </p:txBody>
      </p:sp>
    </p:spTree>
    <p:extLst>
      <p:ext uri="{BB962C8B-B14F-4D97-AF65-F5344CB8AC3E}">
        <p14:creationId xmlns:p14="http://schemas.microsoft.com/office/powerpoint/2010/main" val="3097193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5</a:t>
            </a:fld>
            <a:endParaRPr lang="it-IT"/>
          </a:p>
        </p:txBody>
      </p:sp>
    </p:spTree>
    <p:extLst>
      <p:ext uri="{BB962C8B-B14F-4D97-AF65-F5344CB8AC3E}">
        <p14:creationId xmlns:p14="http://schemas.microsoft.com/office/powerpoint/2010/main" val="145096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6</a:t>
            </a:fld>
            <a:endParaRPr lang="it-IT"/>
          </a:p>
        </p:txBody>
      </p:sp>
    </p:spTree>
    <p:extLst>
      <p:ext uri="{BB962C8B-B14F-4D97-AF65-F5344CB8AC3E}">
        <p14:creationId xmlns:p14="http://schemas.microsoft.com/office/powerpoint/2010/main" val="1841121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7</a:t>
            </a:fld>
            <a:endParaRPr lang="it-IT"/>
          </a:p>
        </p:txBody>
      </p:sp>
    </p:spTree>
    <p:extLst>
      <p:ext uri="{BB962C8B-B14F-4D97-AF65-F5344CB8AC3E}">
        <p14:creationId xmlns:p14="http://schemas.microsoft.com/office/powerpoint/2010/main" val="2138534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8</a:t>
            </a:fld>
            <a:endParaRPr lang="it-IT"/>
          </a:p>
        </p:txBody>
      </p:sp>
    </p:spTree>
    <p:extLst>
      <p:ext uri="{BB962C8B-B14F-4D97-AF65-F5344CB8AC3E}">
        <p14:creationId xmlns:p14="http://schemas.microsoft.com/office/powerpoint/2010/main" val="410154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1734D747-9380-41EE-9946-EC9EC0CA5D1E}" type="slidenum">
              <a:rPr lang="it-IT" smtClean="0"/>
              <a:t>9</a:t>
            </a:fld>
            <a:endParaRPr lang="it-IT" dirty="0"/>
          </a:p>
        </p:txBody>
      </p:sp>
    </p:spTree>
    <p:extLst>
      <p:ext uri="{BB962C8B-B14F-4D97-AF65-F5344CB8AC3E}">
        <p14:creationId xmlns:p14="http://schemas.microsoft.com/office/powerpoint/2010/main" val="1268637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1" name="Rettango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nvGrpSpPr>
          <p:cNvPr id="7" name="Gruppo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uppo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igura a mano libera: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6" name="Figura a mano libera: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Triangolo rettangolo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8" name="Triangolo rettangolo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9" name="Triangolo rettangolo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0" name="Figura a mano libera: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9" name="Figura a mano libera: Forma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1" name="Figura a mano libera: Forma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nvGrpSpPr>
            <p:cNvPr id="12" name="Gruppo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igura a mano libera: Forma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4" name="Figura a mano libera: Forma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sp>
        <p:nvSpPr>
          <p:cNvPr id="2" name="Titolo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rtl="0"/>
            <a:r>
              <a:rPr lang="it-IT" noProof="0"/>
              <a:t>TITOLO</a:t>
            </a:r>
          </a:p>
        </p:txBody>
      </p:sp>
      <p:sp>
        <p:nvSpPr>
          <p:cNvPr id="3" name="Sottotitolo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rtl="0"/>
            <a:r>
              <a:rPr lang="it-IT" noProof="0"/>
              <a:t>Fare clic per modificare lo stile del sottotitolo dello schema</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tegoria 5">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0" name="Segnaposto immagine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it-IT" noProof="0"/>
              <a:t>Fare clic sull'icona per inserire un'immagine</a:t>
            </a:r>
          </a:p>
        </p:txBody>
      </p:sp>
      <p:sp>
        <p:nvSpPr>
          <p:cNvPr id="21" name="Segnaposto immagine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it-IT" noProof="0"/>
              <a:t>Fare clic sull'icona per inserire un'immagine</a:t>
            </a:r>
          </a:p>
        </p:txBody>
      </p:sp>
      <p:sp>
        <p:nvSpPr>
          <p:cNvPr id="22" name="Segnaposto immagine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it-IT" noProof="0"/>
              <a:t>Fare clic sull'icona per inserire un'immagine</a:t>
            </a:r>
          </a:p>
        </p:txBody>
      </p:sp>
      <p:sp>
        <p:nvSpPr>
          <p:cNvPr id="23" name="Segnaposto immagine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it-IT" noProof="0"/>
              <a:t>Fare clic sull'icona per inserire un'immagine</a:t>
            </a:r>
          </a:p>
        </p:txBody>
      </p:sp>
      <p:sp>
        <p:nvSpPr>
          <p:cNvPr id="24" name="Segnaposto immagine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rtlCol="0"/>
          <a:lstStyle>
            <a:lvl1pPr marL="0" indent="0">
              <a:buNone/>
              <a:defRPr>
                <a:solidFill>
                  <a:schemeClr val="tx1">
                    <a:alpha val="0"/>
                  </a:schemeClr>
                </a:solidFill>
              </a:defRPr>
            </a:lvl1pPr>
          </a:lstStyle>
          <a:p>
            <a:pPr rtl="0"/>
            <a:r>
              <a:rPr lang="it-IT" noProof="0"/>
              <a:t>Fare clic sull'icona per inserire un'immagine</a:t>
            </a:r>
          </a:p>
        </p:txBody>
      </p:sp>
      <p:sp>
        <p:nvSpPr>
          <p:cNvPr id="26" name="Segnaposto testo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27" name="Segnaposto testo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28" name="Segnaposto testo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29" name="Segnaposto testo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30" name="Segnaposto testo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rtlCol="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cxnSp>
        <p:nvCxnSpPr>
          <p:cNvPr id="7" name="Connettore diritto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Connettore diritto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Connettore diritto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Connettore diritto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Connettore diritto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igura a mano libera: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47626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to + sezione 3">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6" name="Segnaposto testo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35" name="Figura a mano libera: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13" name="Segnaposto immagine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it-IT" noProof="0"/>
              <a:t>Inserire immagine</a:t>
            </a:r>
          </a:p>
        </p:txBody>
      </p:sp>
      <p:sp>
        <p:nvSpPr>
          <p:cNvPr id="36" name="Segnaposto testo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37" name="Segnaposto testo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rtlCol="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Tree>
    <p:extLst>
      <p:ext uri="{BB962C8B-B14F-4D97-AF65-F5344CB8AC3E}">
        <p14:creationId xmlns:p14="http://schemas.microsoft.com/office/powerpoint/2010/main" val="15447457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to + testo">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6" name="Segnaposto testo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rtlCol="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p:txBody>
      </p:sp>
      <p:sp>
        <p:nvSpPr>
          <p:cNvPr id="35" name="Figura a mano libera: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13" name="Segnaposto immagine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rtlCol="0" anchor="ctr">
            <a:normAutofit/>
          </a:bodyPr>
          <a:lstStyle>
            <a:lvl1pPr marL="0" indent="0" algn="ctr">
              <a:buNone/>
              <a:defRPr sz="1400">
                <a:solidFill>
                  <a:schemeClr val="accent2"/>
                </a:solidFill>
                <a:latin typeface="Trade Gothic LT Pro" panose="020B0503040303020004" pitchFamily="34" charset="0"/>
              </a:defRPr>
            </a:lvl1pPr>
          </a:lstStyle>
          <a:p>
            <a:pPr rtl="0"/>
            <a:r>
              <a:rPr lang="it-IT" noProof="0"/>
              <a:t>Inserire immagine</a:t>
            </a:r>
          </a:p>
        </p:txBody>
      </p:sp>
    </p:spTree>
    <p:extLst>
      <p:ext uri="{BB962C8B-B14F-4D97-AF65-F5344CB8AC3E}">
        <p14:creationId xmlns:p14="http://schemas.microsoft.com/office/powerpoint/2010/main" val="24868267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magine con didascalia">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35" name="Figura a mano libera: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0" name="Segnaposto immagine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rtlCol="0">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p>
        </p:txBody>
      </p:sp>
      <p:sp>
        <p:nvSpPr>
          <p:cNvPr id="21" name="Segnaposto tes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Modifica gli stili del testo dello schema</a:t>
            </a:r>
          </a:p>
        </p:txBody>
      </p:sp>
    </p:spTree>
    <p:extLst>
      <p:ext uri="{BB962C8B-B14F-4D97-AF65-F5344CB8AC3E}">
        <p14:creationId xmlns:p14="http://schemas.microsoft.com/office/powerpoint/2010/main" val="15406501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uto con didascalia">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35" name="Figura a mano libera: Forma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1" name="Segnaposto testo 3">
            <a:extLst>
              <a:ext uri="{FF2B5EF4-FFF2-40B4-BE49-F238E27FC236}">
                <a16:creationId xmlns:a16="http://schemas.microsoft.com/office/drawing/2014/main" id="{912B51EA-3E6F-4BF6-BE48-62128AF32B85}"/>
              </a:ext>
            </a:extLst>
          </p:cNvPr>
          <p:cNvSpPr>
            <a:spLocks noGrp="1"/>
          </p:cNvSpPr>
          <p:nvPr>
            <p:ph type="body" sz="half" idx="2" hasCustomPrompt="1"/>
          </p:nvPr>
        </p:nvSpPr>
        <p:spPr>
          <a:xfrm>
            <a:off x="443366" y="1444649"/>
            <a:ext cx="3365063" cy="4579079"/>
          </a:xfrm>
        </p:spPr>
        <p:txBody>
          <a:bodyPr rtlCol="0"/>
          <a:lstStyle>
            <a:lvl1pPr marL="0" indent="0" rtl="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dirty="0"/>
              <a:t>Modifica gli stili del testo dello schema</a:t>
            </a:r>
          </a:p>
        </p:txBody>
      </p:sp>
      <p:sp>
        <p:nvSpPr>
          <p:cNvPr id="22" name="Segnaposto contenuto 2">
            <a:extLst>
              <a:ext uri="{FF2B5EF4-FFF2-40B4-BE49-F238E27FC236}">
                <a16:creationId xmlns:a16="http://schemas.microsoft.com/office/drawing/2014/main" id="{A015C605-1D30-48BC-A0D6-3B11AF56CC53}"/>
              </a:ext>
            </a:extLst>
          </p:cNvPr>
          <p:cNvSpPr>
            <a:spLocks noGrp="1"/>
          </p:cNvSpPr>
          <p:nvPr>
            <p:ph idx="1" hasCustomPrompt="1"/>
          </p:nvPr>
        </p:nvSpPr>
        <p:spPr>
          <a:xfrm>
            <a:off x="3964290" y="1444649"/>
            <a:ext cx="7694310" cy="4579079"/>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rtl="0"/>
            <a:r>
              <a:rPr lang="it-IT" noProof="0" dirty="0"/>
              <a:t>Modifica gli stili del testo dello schema</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Tree>
    <p:extLst>
      <p:ext uri="{BB962C8B-B14F-4D97-AF65-F5344CB8AC3E}">
        <p14:creationId xmlns:p14="http://schemas.microsoft.com/office/powerpoint/2010/main" val="1212989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uoto">
    <p:spTree>
      <p:nvGrpSpPr>
        <p:cNvPr id="1" name=""/>
        <p:cNvGrpSpPr/>
        <p:nvPr/>
      </p:nvGrpSpPr>
      <p:grpSpPr>
        <a:xfrm>
          <a:off x="0" y="0"/>
          <a:ext cx="0" cy="0"/>
          <a:chOff x="0" y="0"/>
          <a:chExt cx="0" cy="0"/>
        </a:xfrm>
      </p:grpSpPr>
      <p:sp>
        <p:nvSpPr>
          <p:cNvPr id="18" name="Rettangolo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9" name="Figura a mano libera: Forma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20" name="Figura a mano libera: Forma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21" name="Figura a mano libera: Forma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2" name="Figura a mano libera: Forma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nvGrpSpPr>
          <p:cNvPr id="24" name="Gruppo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igura a mano libera: Forma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6" name="Figura a mano libera: Forma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30" name="Figura a mano libera: Forma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1" name="Segnaposto numero diapositiva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2672304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zie 1">
    <p:spTree>
      <p:nvGrpSpPr>
        <p:cNvPr id="1" name=""/>
        <p:cNvGrpSpPr/>
        <p:nvPr/>
      </p:nvGrpSpPr>
      <p:grpSpPr>
        <a:xfrm>
          <a:off x="0" y="0"/>
          <a:ext cx="0" cy="0"/>
          <a:chOff x="0" y="0"/>
          <a:chExt cx="0" cy="0"/>
        </a:xfrm>
      </p:grpSpPr>
      <p:sp>
        <p:nvSpPr>
          <p:cNvPr id="21" name="Rettango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5" name="Figura a mano libera: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6" name="Figura a mano libera: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0" name="Figura a mano libera: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nvGrpSpPr>
          <p:cNvPr id="6" name="Gruppo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Triangolo rettangolo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8" name="Triangolo rettangolo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9" name="Triangolo rettangolo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 name="Tito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it-IT" noProof="0"/>
              <a:t>Grazie</a:t>
            </a:r>
          </a:p>
        </p:txBody>
      </p:sp>
    </p:spTree>
    <p:extLst>
      <p:ext uri="{BB962C8B-B14F-4D97-AF65-F5344CB8AC3E}">
        <p14:creationId xmlns:p14="http://schemas.microsoft.com/office/powerpoint/2010/main" val="2236386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zie 2">
    <p:spTree>
      <p:nvGrpSpPr>
        <p:cNvPr id="1" name=""/>
        <p:cNvGrpSpPr/>
        <p:nvPr/>
      </p:nvGrpSpPr>
      <p:grpSpPr>
        <a:xfrm>
          <a:off x="0" y="0"/>
          <a:ext cx="0" cy="0"/>
          <a:chOff x="0" y="0"/>
          <a:chExt cx="0" cy="0"/>
        </a:xfrm>
      </p:grpSpPr>
      <p:sp>
        <p:nvSpPr>
          <p:cNvPr id="21" name="Rettangolo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5" name="Figura a mano libera: Forma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6" name="Figura a mano libera: Forma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0" name="Figura a mano libera: Forma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rtl="0"/>
            <a:r>
              <a:rPr lang="it-IT" noProof="0"/>
              <a:t>Grazie</a:t>
            </a:r>
          </a:p>
        </p:txBody>
      </p:sp>
      <p:sp>
        <p:nvSpPr>
          <p:cNvPr id="35" name="Figura a mano libera: Forma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32" name="Figura a mano libera: Forma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30" name="Figura a mano libera: Forma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9" name="Figura a mano libera: Forma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Triangolo rettangolo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1" name="Figura a mano libera: Forma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2" name="Figura a mano libera: Forma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3" name="Figura a mano libera: Forma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4" name="Figura a mano libera: Forma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5" name="Figura a mano libera: Forma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grpSp>
        <p:nvGrpSpPr>
          <p:cNvPr id="16" name="Gruppo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igura a mano libera: Forma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8" name="Figura a mano libera: Forma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19" name="Gruppo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igura a mano libera: Forma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1" name="Figura a mano libera: Forma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3" name="Segnaposto testo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it-IT" noProof="0"/>
              <a:t>Fare clic per modificare gli stili del testo dello schema</a:t>
            </a:r>
          </a:p>
        </p:txBody>
      </p:sp>
      <p:sp>
        <p:nvSpPr>
          <p:cNvPr id="22" name="Segnaposto numero diapositiva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3" name="Titolo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it-IT" noProof="0"/>
              <a:t>Titolo sezione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alternativa">
    <p:spTree>
      <p:nvGrpSpPr>
        <p:cNvPr id="1" name=""/>
        <p:cNvGrpSpPr/>
        <p:nvPr/>
      </p:nvGrpSpPr>
      <p:grpSpPr>
        <a:xfrm>
          <a:off x="0" y="0"/>
          <a:ext cx="0" cy="0"/>
          <a:chOff x="0" y="0"/>
          <a:chExt cx="0" cy="0"/>
        </a:xfrm>
      </p:grpSpPr>
      <p:sp>
        <p:nvSpPr>
          <p:cNvPr id="22" name="Rettango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4" name="Figura a mano libera: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24" name="Figura a mano libera: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5" name="Figura a mano libera: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nvGrpSpPr>
          <p:cNvPr id="26" name="Gruppo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igura a mano libera: Forma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28" name="Figura a mano libera: Forma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grpSp>
      <p:sp>
        <p:nvSpPr>
          <p:cNvPr id="29" name="Figura a mano libera: Forma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30" name="Figura a mano libera: Forma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grpSp>
        <p:nvGrpSpPr>
          <p:cNvPr id="31" name="Gruppo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igura a mano libera: Forma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3" name="Figura a mano libera: Forma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 name="Titolo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rtl="0"/>
            <a:r>
              <a:rPr lang="it-IT" noProof="0"/>
              <a:t>Titolo sezione 01</a:t>
            </a:r>
          </a:p>
        </p:txBody>
      </p:sp>
      <p:sp>
        <p:nvSpPr>
          <p:cNvPr id="3" name="Segnaposto testo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rtl="0"/>
            <a:r>
              <a:rPr lang="it-IT" noProof="0"/>
              <a:t>Fare clic per modificare gli stili del testo dello schema</a:t>
            </a:r>
          </a:p>
        </p:txBody>
      </p:sp>
      <p:sp>
        <p:nvSpPr>
          <p:cNvPr id="35" name="Segnaposto numero diapositiva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citazione">
    <p:spTree>
      <p:nvGrpSpPr>
        <p:cNvPr id="1" name=""/>
        <p:cNvGrpSpPr/>
        <p:nvPr/>
      </p:nvGrpSpPr>
      <p:grpSpPr>
        <a:xfrm>
          <a:off x="0" y="0"/>
          <a:ext cx="0" cy="0"/>
          <a:chOff x="0" y="0"/>
          <a:chExt cx="0" cy="0"/>
        </a:xfrm>
      </p:grpSpPr>
      <p:sp>
        <p:nvSpPr>
          <p:cNvPr id="22" name="Rettangolo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34" name="Figura a mano libera: Forma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24" name="Figura a mano libera: Forma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5" name="Figura a mano libera: Forma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4" name="Ovale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8" name="Titolo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rtl="0"/>
            <a:r>
              <a:rPr lang="it-IT" sz="18400" noProof="0">
                <a:solidFill>
                  <a:schemeClr val="accent1">
                    <a:lumMod val="60000"/>
                    <a:lumOff val="40000"/>
                  </a:schemeClr>
                </a:solidFill>
                <a:latin typeface="+mj-lt"/>
              </a:rPr>
              <a:t>"</a:t>
            </a:r>
          </a:p>
        </p:txBody>
      </p:sp>
      <p:sp>
        <p:nvSpPr>
          <p:cNvPr id="2" name="Titolo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rtl="0"/>
            <a:r>
              <a:rPr lang="it-IT" noProof="0"/>
              <a:t>Citazione</a:t>
            </a:r>
          </a:p>
        </p:txBody>
      </p:sp>
      <p:sp>
        <p:nvSpPr>
          <p:cNvPr id="19" name="Segnaposto numero diapositiva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olo + testo">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3" name="Segnaposto testo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rtlCol="0">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rtl="0"/>
            <a:r>
              <a:rPr lang="it-IT" noProof="0"/>
              <a:t>Fare clic per modificare gli stili del testo dello schema</a:t>
            </a:r>
          </a:p>
          <a:p>
            <a:pPr lvl="1" rtl="0"/>
            <a:r>
              <a:rPr lang="it-IT" noProof="0"/>
              <a:t>Secondo livello</a:t>
            </a:r>
          </a:p>
          <a:p>
            <a:pPr lvl="2" rtl="0"/>
            <a:r>
              <a:rPr lang="it-IT" noProof="0"/>
              <a:t>Terzo livello</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titolo">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4" name="Figura a mano libera: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olo e contenuto">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4" name="Figura a mano libera: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0" name="Segnaposto contenuto 2">
            <a:extLst>
              <a:ext uri="{FF2B5EF4-FFF2-40B4-BE49-F238E27FC236}">
                <a16:creationId xmlns:a16="http://schemas.microsoft.com/office/drawing/2014/main" id="{0103A49C-32FF-49E6-86F3-FC2E19517BD5}"/>
              </a:ext>
            </a:extLst>
          </p:cNvPr>
          <p:cNvSpPr>
            <a:spLocks noGrp="1"/>
          </p:cNvSpPr>
          <p:nvPr>
            <p:ph idx="1" hasCustomPrompt="1"/>
          </p:nvPr>
        </p:nvSpPr>
        <p:spPr>
          <a:xfrm>
            <a:off x="443365" y="1825625"/>
            <a:ext cx="11215235"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2636708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fronto">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4" name="Figura a mano libera: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5" name="Segnaposto testo 2">
            <a:extLst>
              <a:ext uri="{FF2B5EF4-FFF2-40B4-BE49-F238E27FC236}">
                <a16:creationId xmlns:a16="http://schemas.microsoft.com/office/drawing/2014/main" id="{7FA80A70-18DE-4DB9-9982-BA75BE54CF93}"/>
              </a:ext>
            </a:extLst>
          </p:cNvPr>
          <p:cNvSpPr>
            <a:spLocks noGrp="1"/>
          </p:cNvSpPr>
          <p:nvPr>
            <p:ph type="body" idx="1" hasCustomPrompt="1"/>
          </p:nvPr>
        </p:nvSpPr>
        <p:spPr>
          <a:xfrm>
            <a:off x="444500" y="1681163"/>
            <a:ext cx="5157787"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Modifica gli stili del testo dello schema</a:t>
            </a:r>
          </a:p>
        </p:txBody>
      </p:sp>
      <p:sp>
        <p:nvSpPr>
          <p:cNvPr id="26" name="Segnaposto testo 4">
            <a:extLst>
              <a:ext uri="{FF2B5EF4-FFF2-40B4-BE49-F238E27FC236}">
                <a16:creationId xmlns:a16="http://schemas.microsoft.com/office/drawing/2014/main" id="{2801C0EF-C078-44B0-AD01-4850E9A65EE0}"/>
              </a:ext>
            </a:extLst>
          </p:cNvPr>
          <p:cNvSpPr>
            <a:spLocks noGrp="1"/>
          </p:cNvSpPr>
          <p:nvPr>
            <p:ph type="body" sz="quarter" idx="3" hasCustomPrompt="1"/>
          </p:nvPr>
        </p:nvSpPr>
        <p:spPr>
          <a:xfrm>
            <a:off x="6500812" y="1681163"/>
            <a:ext cx="5157788" cy="823912"/>
          </a:xfrm>
        </p:spPr>
        <p:txBody>
          <a:bodyPr rtlCol="0"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Modifica gli stili del testo dello schema</a:t>
            </a:r>
          </a:p>
        </p:txBody>
      </p:sp>
      <p:sp>
        <p:nvSpPr>
          <p:cNvPr id="27" name="Segnaposto contenuto 3">
            <a:extLst>
              <a:ext uri="{FF2B5EF4-FFF2-40B4-BE49-F238E27FC236}">
                <a16:creationId xmlns:a16="http://schemas.microsoft.com/office/drawing/2014/main" id="{7C9DED91-45F6-4308-A085-1EFACA6468CF}"/>
              </a:ext>
            </a:extLst>
          </p:cNvPr>
          <p:cNvSpPr>
            <a:spLocks noGrp="1"/>
          </p:cNvSpPr>
          <p:nvPr>
            <p:ph sz="half" idx="2" hasCustomPrompt="1"/>
          </p:nvPr>
        </p:nvSpPr>
        <p:spPr>
          <a:xfrm>
            <a:off x="444500" y="2505075"/>
            <a:ext cx="5157787"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28" name="Segnaposto contenuto 5">
            <a:extLst>
              <a:ext uri="{FF2B5EF4-FFF2-40B4-BE49-F238E27FC236}">
                <a16:creationId xmlns:a16="http://schemas.microsoft.com/office/drawing/2014/main" id="{0574B5E7-B666-439B-9278-67BE1EA6EBC5}"/>
              </a:ext>
            </a:extLst>
          </p:cNvPr>
          <p:cNvSpPr>
            <a:spLocks noGrp="1"/>
          </p:cNvSpPr>
          <p:nvPr>
            <p:ph sz="quarter" idx="4" hasCustomPrompt="1"/>
          </p:nvPr>
        </p:nvSpPr>
        <p:spPr>
          <a:xfrm>
            <a:off x="6475412" y="2505075"/>
            <a:ext cx="5183188" cy="3684588"/>
          </a:xfrm>
        </p:spPr>
        <p:txBody>
          <a:bodyPr rtlCol="0">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3219167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ue contenuti">
    <p:bg>
      <p:bgPr>
        <a:solidFill>
          <a:schemeClr val="accent2"/>
        </a:solidFill>
        <a:effectLst/>
      </p:bgPr>
    </p:bg>
    <p:spTree>
      <p:nvGrpSpPr>
        <p:cNvPr id="1" name=""/>
        <p:cNvGrpSpPr/>
        <p:nvPr/>
      </p:nvGrpSpPr>
      <p:grpSpPr>
        <a:xfrm>
          <a:off x="0" y="0"/>
          <a:ext cx="0" cy="0"/>
          <a:chOff x="0" y="0"/>
          <a:chExt cx="0" cy="0"/>
        </a:xfrm>
      </p:grpSpPr>
      <p:sp>
        <p:nvSpPr>
          <p:cNvPr id="11" name="Rettangolo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8" name="Figura a mano libera: Forma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12" name="Figura a mano libera: Forma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Figura a mano libera: Forma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rtl="0"/>
            <a:r>
              <a:rPr lang="it-IT" noProof="0"/>
              <a:t>Fare clic per modificare lo stile del titolo dello schema</a:t>
            </a:r>
          </a:p>
        </p:txBody>
      </p:sp>
      <p:grpSp>
        <p:nvGrpSpPr>
          <p:cNvPr id="15" name="Gruppo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igura a mano libera: Forma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7" name="Figura a mano libera: Forma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6" name="Gruppo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ttangolo: Angolo singolo ritagliato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it-IT" noProof="0"/>
            </a:p>
          </p:txBody>
        </p:sp>
        <p:sp>
          <p:nvSpPr>
            <p:cNvPr id="3" name="Rettangolo: Angolo singolo ritagliato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24" name="Figura a mano libera: Forma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5" name="Segnaposto numero diapositiva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rtlCol="0"/>
          <a:lstStyle>
            <a:lvl1pPr>
              <a:defRPr sz="1000">
                <a:solidFill>
                  <a:schemeClr val="bg1"/>
                </a:solidFill>
                <a:latin typeface="Trade Gothic LT Pro" panose="020B0503040303020004" pitchFamily="34" charset="0"/>
              </a:defRPr>
            </a:lvl1pPr>
          </a:lstStyle>
          <a:p>
            <a:pPr rtl="0"/>
            <a:fld id="{C263D6C4-4840-40CC-AC84-17E24B3B7BDE}" type="slidenum">
              <a:rPr lang="it-IT" noProof="0" smtClean="0"/>
              <a:pPr/>
              <a:t>‹N›</a:t>
            </a:fld>
            <a:endParaRPr lang="it-IT" noProof="0"/>
          </a:p>
        </p:txBody>
      </p:sp>
      <p:sp>
        <p:nvSpPr>
          <p:cNvPr id="20" name="Segnaposto contenuto 2">
            <a:extLst>
              <a:ext uri="{FF2B5EF4-FFF2-40B4-BE49-F238E27FC236}">
                <a16:creationId xmlns:a16="http://schemas.microsoft.com/office/drawing/2014/main" id="{FE796BFF-6E5F-4DE7-B193-F501FC094D63}"/>
              </a:ext>
            </a:extLst>
          </p:cNvPr>
          <p:cNvSpPr>
            <a:spLocks noGrp="1"/>
          </p:cNvSpPr>
          <p:nvPr>
            <p:ph sz="half" idx="1" hasCustomPrompt="1"/>
          </p:nvPr>
        </p:nvSpPr>
        <p:spPr>
          <a:xfrm>
            <a:off x="443365" y="1517715"/>
            <a:ext cx="5184437" cy="4659248"/>
          </a:xfrm>
        </p:spPr>
        <p:txBody>
          <a:bodyPr rtlCol="0">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21" name="Segnaposto contenuto 3">
            <a:extLst>
              <a:ext uri="{FF2B5EF4-FFF2-40B4-BE49-F238E27FC236}">
                <a16:creationId xmlns:a16="http://schemas.microsoft.com/office/drawing/2014/main" id="{78622754-CA4D-4C27-A37F-B26E7B4C9CA2}"/>
              </a:ext>
            </a:extLst>
          </p:cNvPr>
          <p:cNvSpPr>
            <a:spLocks noGrp="1"/>
          </p:cNvSpPr>
          <p:nvPr>
            <p:ph sz="half" idx="2" hasCustomPrompt="1"/>
          </p:nvPr>
        </p:nvSpPr>
        <p:spPr>
          <a:xfrm>
            <a:off x="6474163" y="1517715"/>
            <a:ext cx="5184437" cy="465924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999597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pPr rtl="0"/>
            <a:r>
              <a:rPr lang="it-IT" noProof="0"/>
              <a:t>Fare clic per modificare lo stile del titolo</a:t>
            </a:r>
          </a:p>
        </p:txBody>
      </p:sp>
      <p:sp>
        <p:nvSpPr>
          <p:cNvPr id="3" name="Segnaposto testo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numero diapositiva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C263D6C4-4840-40CC-AC84-17E24B3B7BDE}" type="slidenum">
              <a:rPr lang="it-IT" noProof="0" smtClean="0"/>
              <a:t>‹N›</a:t>
            </a:fld>
            <a:endParaRPr lang="it-IT" noProof="0"/>
          </a:p>
        </p:txBody>
      </p:sp>
      <p:sp>
        <p:nvSpPr>
          <p:cNvPr id="5" name="Rettangolo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7" name="Figura a mano libera: Forma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8" name="Figura a mano libera: Forma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it-IT" noProof="0"/>
          </a:p>
        </p:txBody>
      </p:sp>
      <p:sp>
        <p:nvSpPr>
          <p:cNvPr id="9" name="Figura a mano libera: Forma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0" name="Figura a mano libera: Forma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1" name="Titolo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pPr rtl="0"/>
            <a:r>
              <a:rPr lang="it-IT" noProof="0">
                <a:latin typeface="+mj-lt"/>
              </a:rPr>
              <a:t>Fare clic per modificare lo stile del titolo</a:t>
            </a:r>
          </a:p>
        </p:txBody>
      </p:sp>
      <p:grpSp>
        <p:nvGrpSpPr>
          <p:cNvPr id="12" name="Gruppo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igura a mano libera: Forma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4" name="Figura a mano libera: Forma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grpSp>
        <p:nvGrpSpPr>
          <p:cNvPr id="15" name="Gruppo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ttangolo: Angolo singolo ritagliato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rtl="0"/>
              <a:endParaRPr lang="it-IT" noProof="0"/>
            </a:p>
          </p:txBody>
        </p:sp>
        <p:sp>
          <p:nvSpPr>
            <p:cNvPr id="17" name="Rettangolo: Angolo singolo ritagliato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grpSp>
      <p:sp>
        <p:nvSpPr>
          <p:cNvPr id="18" name="Figura a mano libera: Forma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9" name="Segnaposto numero diapositiva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rtlCol="0"/>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fld id="{C263D6C4-4840-40CC-AC84-17E24B3B7BDE}" type="slidenum">
              <a:rPr lang="it-IT" noProof="0" smtClean="0"/>
              <a:pPr/>
              <a:t>‹N›</a:t>
            </a:fld>
            <a:endParaRPr lang="it-IT" noProof="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4" r:id="rId7"/>
    <p:sldLayoutId id="2147483665" r:id="rId8"/>
    <p:sldLayoutId id="2147483673" r:id="rId9"/>
    <p:sldLayoutId id="2147483662" r:id="rId10"/>
    <p:sldLayoutId id="2147483663" r:id="rId11"/>
    <p:sldLayoutId id="2147483664" r:id="rId12"/>
    <p:sldLayoutId id="2147483675" r:id="rId13"/>
    <p:sldLayoutId id="2147483676" r:id="rId14"/>
    <p:sldLayoutId id="2147483672" r:id="rId15"/>
    <p:sldLayoutId id="2147483667" r:id="rId16"/>
    <p:sldLayoutId id="214748366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5.png"/><Relationship Id="rId5" Type="http://schemas.openxmlformats.org/officeDocument/2006/relationships/image" Target="../media/image13.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image" Target="../media/image17.jpeg"/><Relationship Id="rId4" Type="http://schemas.openxmlformats.org/officeDocument/2006/relationships/image" Target="../media/image16.jpe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8.xml"/><Relationship Id="rId5" Type="http://schemas.openxmlformats.org/officeDocument/2006/relationships/image" Target="../media/image18.gif"/><Relationship Id="rId4" Type="http://schemas.openxmlformats.org/officeDocument/2006/relationships/hyperlink" Target="https://youtu.be/Uq52akpxfBY"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32BE5BF-9922-45FB-8F3F-4446D40A051B}"/>
              </a:ext>
            </a:extLst>
          </p:cNvPr>
          <p:cNvSpPr>
            <a:spLocks noGrp="1"/>
          </p:cNvSpPr>
          <p:nvPr>
            <p:ph type="ctrTitle"/>
          </p:nvPr>
        </p:nvSpPr>
        <p:spPr>
          <a:xfrm>
            <a:off x="2761488" y="1664043"/>
            <a:ext cx="7077456" cy="1975269"/>
          </a:xfrm>
        </p:spPr>
        <p:txBody>
          <a:bodyPr rtlCol="0"/>
          <a:lstStyle/>
          <a:p>
            <a:pPr rtl="0"/>
            <a:r>
              <a:rPr lang="it-IT" dirty="0"/>
              <a:t>Blue Piggy</a:t>
            </a:r>
          </a:p>
        </p:txBody>
      </p:sp>
      <p:sp>
        <p:nvSpPr>
          <p:cNvPr id="3" name="Sottotitolo 2">
            <a:extLst>
              <a:ext uri="{FF2B5EF4-FFF2-40B4-BE49-F238E27FC236}">
                <a16:creationId xmlns:a16="http://schemas.microsoft.com/office/drawing/2014/main" id="{0D537F64-4C96-4AA8-BB21-E8053A3186DD}"/>
              </a:ext>
            </a:extLst>
          </p:cNvPr>
          <p:cNvSpPr>
            <a:spLocks noGrp="1"/>
          </p:cNvSpPr>
          <p:nvPr>
            <p:ph type="subTitle" idx="1"/>
          </p:nvPr>
        </p:nvSpPr>
        <p:spPr>
          <a:xfrm>
            <a:off x="2761488" y="4239387"/>
            <a:ext cx="2896362" cy="1564767"/>
          </a:xfrm>
        </p:spPr>
        <p:txBody>
          <a:bodyPr rtlCol="0">
            <a:normAutofit/>
          </a:bodyPr>
          <a:lstStyle/>
          <a:p>
            <a:pPr marL="0" indent="0" rtl="0">
              <a:buNone/>
            </a:pPr>
            <a:r>
              <a:rPr lang="it-IT" dirty="0">
                <a:solidFill>
                  <a:schemeClr val="accent2">
                    <a:lumMod val="20000"/>
                    <a:lumOff val="80000"/>
                  </a:schemeClr>
                </a:solidFill>
              </a:rPr>
              <a:t>Gruppo 18:</a:t>
            </a:r>
          </a:p>
          <a:p>
            <a:pPr marL="0" indent="0" rtl="0">
              <a:buNone/>
            </a:pPr>
            <a:r>
              <a:rPr lang="it-IT" dirty="0">
                <a:solidFill>
                  <a:schemeClr val="accent2">
                    <a:lumMod val="20000"/>
                    <a:lumOff val="80000"/>
                  </a:schemeClr>
                </a:solidFill>
              </a:rPr>
              <a:t>Ciancio Vittorio</a:t>
            </a:r>
          </a:p>
          <a:p>
            <a:pPr marL="0" indent="0" rtl="0">
              <a:buNone/>
            </a:pPr>
            <a:r>
              <a:rPr lang="it-IT" dirty="0">
                <a:solidFill>
                  <a:schemeClr val="accent2">
                    <a:lumMod val="20000"/>
                    <a:lumOff val="80000"/>
                  </a:schemeClr>
                </a:solidFill>
              </a:rPr>
              <a:t>Cuomo Ferdinando</a:t>
            </a:r>
          </a:p>
          <a:p>
            <a:pPr marL="0" indent="0" rtl="0">
              <a:buNone/>
            </a:pPr>
            <a:r>
              <a:rPr lang="it-IT" dirty="0">
                <a:solidFill>
                  <a:schemeClr val="accent2">
                    <a:lumMod val="20000"/>
                    <a:lumOff val="80000"/>
                  </a:schemeClr>
                </a:solidFill>
              </a:rPr>
              <a:t>Di Maio Marco</a:t>
            </a:r>
          </a:p>
        </p:txBody>
      </p:sp>
      <p:pic>
        <p:nvPicPr>
          <p:cNvPr id="4" name="Immagine 3" descr="Immagine che contiene testo, clipart&#10;&#10;Descrizione generata automaticamente">
            <a:extLst>
              <a:ext uri="{FF2B5EF4-FFF2-40B4-BE49-F238E27FC236}">
                <a16:creationId xmlns:a16="http://schemas.microsoft.com/office/drawing/2014/main" id="{15C5A3B1-E7CB-6170-1F61-1C4D5794C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4828" y="412359"/>
            <a:ext cx="1861722" cy="719866"/>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pic>
        <p:nvPicPr>
          <p:cNvPr id="5" name="Immagine 4">
            <a:extLst>
              <a:ext uri="{FF2B5EF4-FFF2-40B4-BE49-F238E27FC236}">
                <a16:creationId xmlns:a16="http://schemas.microsoft.com/office/drawing/2014/main" id="{86C3AED0-5B0F-F363-E283-09C7E22E4E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09" y="267312"/>
            <a:ext cx="874569" cy="864913"/>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
        <p:nvSpPr>
          <p:cNvPr id="6" name="Sottotitolo 2">
            <a:extLst>
              <a:ext uri="{FF2B5EF4-FFF2-40B4-BE49-F238E27FC236}">
                <a16:creationId xmlns:a16="http://schemas.microsoft.com/office/drawing/2014/main" id="{C31041E7-BD73-7A98-458C-6A7CC0F0B676}"/>
              </a:ext>
            </a:extLst>
          </p:cNvPr>
          <p:cNvSpPr txBox="1">
            <a:spLocks/>
          </p:cNvSpPr>
          <p:nvPr/>
        </p:nvSpPr>
        <p:spPr>
          <a:xfrm>
            <a:off x="10088470" y="1346886"/>
            <a:ext cx="1474437" cy="317157"/>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vert="horz" lIns="91440" tIns="45720" rIns="91440" bIns="45720" rtlCol="0">
            <a:normAutofit fontScale="92500" lnSpcReduction="10000"/>
          </a:bodyPr>
          <a:lstStyle>
            <a:lvl1pPr marL="0" indent="0" algn="l" defTabSz="914400" rtl="0" eaLnBrk="1" latinLnBrk="0" hangingPunct="1">
              <a:lnSpc>
                <a:spcPct val="90000"/>
              </a:lnSpc>
              <a:spcBef>
                <a:spcPts val="1000"/>
              </a:spcBef>
              <a:buClr>
                <a:schemeClr val="accent2"/>
              </a:buClr>
              <a:buFont typeface="Arial" panose="020B0604020202020204" pitchFamily="34" charset="0"/>
              <a:buNone/>
              <a:defRPr lang="en-GB" sz="1800" kern="1200" spc="300" dirty="0">
                <a:solidFill>
                  <a:schemeClr val="bg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a:solidFill>
                  <a:schemeClr val="accent2">
                    <a:lumMod val="20000"/>
                    <a:lumOff val="80000"/>
                  </a:schemeClr>
                </a:solidFill>
              </a:rPr>
              <a:t>IoT 21/22</a:t>
            </a: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rtl="0"/>
            <a:r>
              <a:rPr lang="it-IT" sz="3400" dirty="0"/>
              <a:t>Display OLED I2C SSD1306</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10</a:t>
            </a:fld>
            <a:endParaRPr lang="it-IT"/>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3270250" y="1702594"/>
            <a:ext cx="5562600" cy="411956"/>
          </a:xfrm>
        </p:spPr>
        <p:txBody>
          <a:bodyPr rtlCol="0">
            <a:normAutofit fontScale="92500" lnSpcReduction="10000"/>
          </a:bodyPr>
          <a:lstStyle/>
          <a:p>
            <a:pPr rtl="0"/>
            <a:r>
              <a:rPr lang="it-IT" sz="2800" dirty="0"/>
              <a:t>Descrizione codice</a:t>
            </a:r>
          </a:p>
        </p:txBody>
      </p:sp>
      <p:sp>
        <p:nvSpPr>
          <p:cNvPr id="6" name="Segnaposto testo 5">
            <a:extLst>
              <a:ext uri="{FF2B5EF4-FFF2-40B4-BE49-F238E27FC236}">
                <a16:creationId xmlns:a16="http://schemas.microsoft.com/office/drawing/2014/main" id="{000A9570-5EF6-4AFB-9FCA-7C8998E3FEB1}"/>
              </a:ext>
            </a:extLst>
          </p:cNvPr>
          <p:cNvSpPr>
            <a:spLocks noGrp="1"/>
          </p:cNvSpPr>
          <p:nvPr>
            <p:ph type="body" sz="quarter" idx="4"/>
          </p:nvPr>
        </p:nvSpPr>
        <p:spPr>
          <a:xfrm>
            <a:off x="444500" y="2114550"/>
            <a:ext cx="11214100" cy="4075113"/>
          </a:xfrm>
        </p:spPr>
        <p:txBody>
          <a:bodyPr rtlCol="0">
            <a:normAutofit lnSpcReduction="10000"/>
          </a:bodyPr>
          <a:lstStyle/>
          <a:p>
            <a:pPr algn="just"/>
            <a:r>
              <a:rPr lang="it-IT" sz="2000" b="0" dirty="0" err="1">
                <a:solidFill>
                  <a:srgbClr val="FFFF00"/>
                </a:solidFill>
                <a:effectLst/>
                <a:latin typeface="Consolas" panose="020B0609020204030204" pitchFamily="49" charset="0"/>
              </a:rPr>
              <a:t>new_line</a:t>
            </a:r>
            <a:r>
              <a:rPr lang="it-IT" sz="2000" b="0" dirty="0">
                <a:effectLst/>
                <a:latin typeface="Consolas" panose="020B0609020204030204" pitchFamily="49" charset="0"/>
              </a:rPr>
              <a:t>(): stampa un accapo</a:t>
            </a:r>
          </a:p>
          <a:p>
            <a:pPr algn="just"/>
            <a:r>
              <a:rPr lang="it-IT" sz="2000" b="0" dirty="0" err="1">
                <a:solidFill>
                  <a:srgbClr val="FFFF00"/>
                </a:solidFill>
                <a:effectLst/>
                <a:latin typeface="Consolas" panose="020B0609020204030204" pitchFamily="49" charset="0"/>
              </a:rPr>
              <a:t>count_character_columns</a:t>
            </a:r>
            <a:r>
              <a:rPr lang="it-IT" sz="2000" b="0" dirty="0">
                <a:effectLst/>
                <a:latin typeface="Consolas" panose="020B0609020204030204" pitchFamily="49" charset="0"/>
              </a:rPr>
              <a:t>(</a:t>
            </a:r>
            <a:r>
              <a:rPr lang="it-IT" sz="2000" b="0" dirty="0" err="1">
                <a:solidFill>
                  <a:srgbClr val="9CDCFE"/>
                </a:solidFill>
                <a:effectLst/>
                <a:latin typeface="Consolas" panose="020B0609020204030204" pitchFamily="49" charset="0"/>
              </a:rPr>
              <a:t>char</a:t>
            </a:r>
            <a:r>
              <a:rPr lang="it-IT" sz="2000" b="0" dirty="0">
                <a:effectLst/>
                <a:latin typeface="Consolas" panose="020B0609020204030204" pitchFamily="49" charset="0"/>
              </a:rPr>
              <a:t>): serve per settare la dimensione dell</a:t>
            </a:r>
            <a:r>
              <a:rPr lang="it-IT" sz="2000" dirty="0">
                <a:latin typeface="Consolas" panose="020B0609020204030204" pitchFamily="49" charset="0"/>
              </a:rPr>
              <a:t>e</a:t>
            </a:r>
            <a:r>
              <a:rPr lang="it-IT" sz="2000" b="0" dirty="0">
                <a:effectLst/>
                <a:latin typeface="Consolas" panose="020B0609020204030204" pitchFamily="49" charset="0"/>
              </a:rPr>
              <a:t> colonne relative alla lettera inserita rispetto alle 128 colonne presenti su ciascuna riga del </a:t>
            </a:r>
            <a:r>
              <a:rPr lang="it-IT" sz="2000" b="0" dirty="0" err="1">
                <a:effectLst/>
                <a:latin typeface="Consolas" panose="020B0609020204030204" pitchFamily="49" charset="0"/>
              </a:rPr>
              <a:t>dispay</a:t>
            </a:r>
            <a:r>
              <a:rPr lang="it-IT" sz="2000" dirty="0">
                <a:latin typeface="Consolas" panose="020B0609020204030204" pitchFamily="49" charset="0"/>
              </a:rPr>
              <a:t>; questa funzione garantisce che le lettere inserite non vengano sovrascritte e vengano stampate correttamente una dopo l’altra.</a:t>
            </a:r>
          </a:p>
          <a:p>
            <a:pPr algn="just"/>
            <a:r>
              <a:rPr lang="en-US" sz="2000" b="0" dirty="0" err="1">
                <a:solidFill>
                  <a:srgbClr val="FFFF00"/>
                </a:solidFill>
                <a:effectLst/>
                <a:latin typeface="Consolas" panose="020B0609020204030204" pitchFamily="49" charset="0"/>
              </a:rPr>
              <a:t>print_string</a:t>
            </a:r>
            <a:r>
              <a:rPr lang="en-US" sz="2000" b="0" dirty="0">
                <a:effectLst/>
                <a:latin typeface="Consolas" panose="020B0609020204030204" pitchFamily="49" charset="0"/>
              </a:rPr>
              <a:t>(</a:t>
            </a:r>
            <a:r>
              <a:rPr lang="en-US" sz="2000" b="0" dirty="0" err="1">
                <a:solidFill>
                  <a:srgbClr val="9CDCFE"/>
                </a:solidFill>
                <a:effectLst/>
                <a:latin typeface="Consolas" panose="020B0609020204030204" pitchFamily="49" charset="0"/>
              </a:rPr>
              <a:t>string</a:t>
            </a:r>
            <a:r>
              <a:rPr lang="en-US" sz="2000" b="0" dirty="0" err="1">
                <a:solidFill>
                  <a:srgbClr val="D4D4D4"/>
                </a:solidFill>
                <a:effectLst/>
                <a:latin typeface="Consolas" panose="020B0609020204030204" pitchFamily="49" charset="0"/>
              </a:rPr>
              <a:t>,</a:t>
            </a:r>
            <a:r>
              <a:rPr lang="en-US" sz="2000" b="0" dirty="0" err="1">
                <a:solidFill>
                  <a:srgbClr val="9CDCFE"/>
                </a:solidFill>
                <a:effectLst/>
                <a:latin typeface="Consolas" panose="020B0609020204030204" pitchFamily="49" charset="0"/>
              </a:rPr>
              <a:t>IS_LAST_STRING</a:t>
            </a:r>
            <a:r>
              <a:rPr lang="en-US" sz="2000" b="0" dirty="0">
                <a:effectLst/>
                <a:latin typeface="Consolas" panose="020B0609020204030204" pitchFamily="49" charset="0"/>
              </a:rPr>
              <a:t>): il campo string è la </a:t>
            </a:r>
            <a:r>
              <a:rPr lang="it-IT" sz="2000" b="0" dirty="0">
                <a:effectLst/>
                <a:latin typeface="Consolas" panose="020B0609020204030204" pitchFamily="49" charset="0"/>
              </a:rPr>
              <a:t>stringa</a:t>
            </a:r>
            <a:r>
              <a:rPr lang="en-US" sz="2000" b="0" dirty="0">
                <a:effectLst/>
                <a:latin typeface="Consolas" panose="020B0609020204030204" pitchFamily="49" charset="0"/>
              </a:rPr>
              <a:t> </a:t>
            </a:r>
            <a:r>
              <a:rPr lang="it-IT" sz="2000" b="0" dirty="0">
                <a:effectLst/>
                <a:latin typeface="Consolas" panose="020B0609020204030204" pitchFamily="49" charset="0"/>
              </a:rPr>
              <a:t>che</a:t>
            </a:r>
            <a:r>
              <a:rPr lang="en-US" sz="2000" b="0" dirty="0">
                <a:effectLst/>
                <a:latin typeface="Consolas" panose="020B0609020204030204" pitchFamily="49" charset="0"/>
              </a:rPr>
              <a:t> </a:t>
            </a:r>
            <a:r>
              <a:rPr lang="it-IT" sz="2000" b="0" dirty="0">
                <a:effectLst/>
                <a:latin typeface="Consolas" panose="020B0609020204030204" pitchFamily="49" charset="0"/>
              </a:rPr>
              <a:t>viene</a:t>
            </a:r>
            <a:r>
              <a:rPr lang="en-US" sz="2000" b="0" dirty="0">
                <a:effectLst/>
                <a:latin typeface="Consolas" panose="020B0609020204030204" pitchFamily="49" charset="0"/>
              </a:rPr>
              <a:t> </a:t>
            </a:r>
            <a:r>
              <a:rPr lang="it-IT" sz="2000" b="0" dirty="0">
                <a:effectLst/>
                <a:latin typeface="Consolas" panose="020B0609020204030204" pitchFamily="49" charset="0"/>
              </a:rPr>
              <a:t>stampata</a:t>
            </a:r>
            <a:r>
              <a:rPr lang="en-US" sz="2000" b="0" dirty="0">
                <a:effectLst/>
                <a:latin typeface="Consolas" panose="020B0609020204030204" pitchFamily="49" charset="0"/>
              </a:rPr>
              <a:t> </a:t>
            </a:r>
            <a:r>
              <a:rPr lang="it-IT" sz="2000" b="0" dirty="0">
                <a:effectLst/>
                <a:latin typeface="Consolas" panose="020B0609020204030204" pitchFamily="49" charset="0"/>
              </a:rPr>
              <a:t>sul</a:t>
            </a:r>
            <a:r>
              <a:rPr lang="en-US" sz="2000" b="0" dirty="0">
                <a:effectLst/>
                <a:latin typeface="Consolas" panose="020B0609020204030204" pitchFamily="49" charset="0"/>
              </a:rPr>
              <a:t> display </a:t>
            </a:r>
            <a:r>
              <a:rPr lang="it-IT" sz="2000" b="0" dirty="0">
                <a:effectLst/>
                <a:latin typeface="Consolas" panose="020B0609020204030204" pitchFamily="49" charset="0"/>
              </a:rPr>
              <a:t>mentre</a:t>
            </a:r>
            <a:r>
              <a:rPr lang="en-US" sz="2000" b="0" dirty="0">
                <a:effectLst/>
                <a:latin typeface="Consolas" panose="020B0609020204030204" pitchFamily="49" charset="0"/>
              </a:rPr>
              <a:t> il campo “IS_LAST_STRING” è un flag </a:t>
            </a:r>
            <a:r>
              <a:rPr lang="it-IT" sz="2000" b="0" dirty="0">
                <a:effectLst/>
                <a:latin typeface="Consolas" panose="020B0609020204030204" pitchFamily="49" charset="0"/>
              </a:rPr>
              <a:t>che</a:t>
            </a:r>
            <a:r>
              <a:rPr lang="en-US" sz="2000" b="0" dirty="0">
                <a:effectLst/>
                <a:latin typeface="Consolas" panose="020B0609020204030204" pitchFamily="49" charset="0"/>
              </a:rPr>
              <a:t> serve a </a:t>
            </a:r>
            <a:r>
              <a:rPr lang="it-IT" sz="2000" b="0" dirty="0">
                <a:effectLst/>
                <a:latin typeface="Consolas" panose="020B0609020204030204" pitchFamily="49" charset="0"/>
              </a:rPr>
              <a:t>capire</a:t>
            </a:r>
            <a:r>
              <a:rPr lang="en-US" sz="2000" b="0" dirty="0">
                <a:effectLst/>
                <a:latin typeface="Consolas" panose="020B0609020204030204" pitchFamily="49" charset="0"/>
              </a:rPr>
              <a:t> se la </a:t>
            </a:r>
            <a:r>
              <a:rPr lang="it-IT" sz="2000" b="0" dirty="0">
                <a:effectLst/>
                <a:latin typeface="Consolas" panose="020B0609020204030204" pitchFamily="49" charset="0"/>
              </a:rPr>
              <a:t>stringa</a:t>
            </a:r>
            <a:r>
              <a:rPr lang="en-US" sz="2000" b="0" dirty="0">
                <a:effectLst/>
                <a:latin typeface="Consolas" panose="020B0609020204030204" pitchFamily="49" charset="0"/>
              </a:rPr>
              <a:t> </a:t>
            </a:r>
            <a:r>
              <a:rPr lang="it-IT" sz="2000" b="0" dirty="0">
                <a:effectLst/>
                <a:latin typeface="Consolas" panose="020B0609020204030204" pitchFamily="49" charset="0"/>
              </a:rPr>
              <a:t>inserita</a:t>
            </a:r>
            <a:r>
              <a:rPr lang="en-US" sz="2000" b="0" dirty="0">
                <a:effectLst/>
                <a:latin typeface="Consolas" panose="020B0609020204030204" pitchFamily="49" charset="0"/>
              </a:rPr>
              <a:t> </a:t>
            </a:r>
            <a:r>
              <a:rPr lang="it-IT" sz="2000" b="0" dirty="0">
                <a:effectLst/>
                <a:latin typeface="Consolas" panose="020B0609020204030204" pitchFamily="49" charset="0"/>
              </a:rPr>
              <a:t>sul</a:t>
            </a:r>
            <a:r>
              <a:rPr lang="en-US" sz="2000" b="0" dirty="0">
                <a:effectLst/>
                <a:latin typeface="Consolas" panose="020B0609020204030204" pitchFamily="49" charset="0"/>
              </a:rPr>
              <a:t> display è </a:t>
            </a:r>
            <a:r>
              <a:rPr lang="it-IT" sz="2000" b="0" dirty="0">
                <a:effectLst/>
                <a:latin typeface="Consolas" panose="020B0609020204030204" pitchFamily="49" charset="0"/>
              </a:rPr>
              <a:t>l’ultima</a:t>
            </a:r>
            <a:r>
              <a:rPr lang="en-US" sz="2000" b="0" dirty="0">
                <a:effectLst/>
                <a:latin typeface="Consolas" panose="020B0609020204030204" pitchFamily="49" charset="0"/>
              </a:rPr>
              <a:t> (1) </a:t>
            </a:r>
            <a:r>
              <a:rPr lang="it-IT" sz="2000" b="0" dirty="0">
                <a:effectLst/>
                <a:latin typeface="Consolas" panose="020B0609020204030204" pitchFamily="49" charset="0"/>
              </a:rPr>
              <a:t>oppure</a:t>
            </a:r>
            <a:r>
              <a:rPr lang="en-US" sz="2000" b="0" dirty="0">
                <a:effectLst/>
                <a:latin typeface="Consolas" panose="020B0609020204030204" pitchFamily="49" charset="0"/>
              </a:rPr>
              <a:t> no (0)</a:t>
            </a:r>
          </a:p>
          <a:p>
            <a:pPr algn="just"/>
            <a:r>
              <a:rPr lang="it-IT" sz="2000" b="0" dirty="0" err="1">
                <a:solidFill>
                  <a:srgbClr val="FFFF00"/>
                </a:solidFill>
                <a:effectLst/>
                <a:latin typeface="Consolas" panose="020B0609020204030204" pitchFamily="49" charset="0"/>
              </a:rPr>
              <a:t>print_balance</a:t>
            </a:r>
            <a:r>
              <a:rPr lang="it-IT" sz="2000" b="0" dirty="0">
                <a:effectLst/>
                <a:latin typeface="Consolas" panose="020B0609020204030204" pitchFamily="49" charset="0"/>
              </a:rPr>
              <a:t>(</a:t>
            </a:r>
            <a:r>
              <a:rPr lang="it-IT" sz="2000" b="0" dirty="0">
                <a:solidFill>
                  <a:srgbClr val="9CDCFE"/>
                </a:solidFill>
                <a:effectLst/>
                <a:latin typeface="Consolas" panose="020B0609020204030204" pitchFamily="49" charset="0"/>
              </a:rPr>
              <a:t>numero</a:t>
            </a:r>
            <a:r>
              <a:rPr lang="it-IT" sz="2000" b="0" dirty="0">
                <a:effectLst/>
                <a:latin typeface="Consolas" panose="020B0609020204030204" pitchFamily="49" charset="0"/>
              </a:rPr>
              <a:t>): stampa il saldo presente all’interno del contamonete</a:t>
            </a:r>
          </a:p>
          <a:p>
            <a:pPr algn="just"/>
            <a:r>
              <a:rPr lang="it-IT" sz="2000" b="0" dirty="0" err="1">
                <a:solidFill>
                  <a:srgbClr val="FFFF00"/>
                </a:solidFill>
                <a:effectLst/>
                <a:latin typeface="Consolas" panose="020B0609020204030204" pitchFamily="49" charset="0"/>
              </a:rPr>
              <a:t>print_last_opening</a:t>
            </a:r>
            <a:r>
              <a:rPr lang="it-IT" sz="2000" b="0" dirty="0">
                <a:effectLst/>
                <a:latin typeface="Consolas" panose="020B0609020204030204" pitchFamily="49" charset="0"/>
              </a:rPr>
              <a:t>(</a:t>
            </a:r>
            <a:r>
              <a:rPr lang="it-IT" sz="2000" b="0" dirty="0">
                <a:solidFill>
                  <a:srgbClr val="9CDCFE"/>
                </a:solidFill>
                <a:effectLst/>
                <a:latin typeface="Consolas" panose="020B0609020204030204" pitchFamily="49" charset="0"/>
              </a:rPr>
              <a:t>data</a:t>
            </a:r>
            <a:r>
              <a:rPr lang="it-IT" sz="2000" b="0" dirty="0">
                <a:effectLst/>
                <a:latin typeface="Consolas" panose="020B0609020204030204" pitchFamily="49" charset="0"/>
              </a:rPr>
              <a:t>): stampa l’ultima apertura del vano contenente le monete</a:t>
            </a:r>
          </a:p>
          <a:p>
            <a:pPr algn="just"/>
            <a:r>
              <a:rPr lang="it-IT" sz="2000" b="0" dirty="0" err="1">
                <a:solidFill>
                  <a:srgbClr val="FFFF00"/>
                </a:solidFill>
                <a:effectLst/>
                <a:latin typeface="Consolas" panose="020B0609020204030204" pitchFamily="49" charset="0"/>
              </a:rPr>
              <a:t>print_alert</a:t>
            </a:r>
            <a:r>
              <a:rPr lang="it-IT" sz="2000" b="0" dirty="0">
                <a:effectLst/>
                <a:latin typeface="Consolas" panose="020B0609020204030204" pitchFamily="49" charset="0"/>
              </a:rPr>
              <a:t>(): stampa un warning che avvisa l’utente di non inserire monete poiché il vano è aperto (NON VERRANO CONTEGGIATE)</a:t>
            </a:r>
          </a:p>
          <a:p>
            <a:pPr algn="just"/>
            <a:endParaRPr lang="it-IT" sz="2000" b="0" dirty="0">
              <a:solidFill>
                <a:srgbClr val="D4D4D4"/>
              </a:solidFill>
              <a:effectLst/>
              <a:latin typeface="Consolas" panose="020B0609020204030204" pitchFamily="49" charset="0"/>
            </a:endParaRPr>
          </a:p>
          <a:p>
            <a:pPr algn="just"/>
            <a:endParaRPr lang="it-IT" sz="2000" dirty="0">
              <a:solidFill>
                <a:srgbClr val="D4D4D4"/>
              </a:solidFill>
              <a:latin typeface="Consolas" panose="020B0609020204030204" pitchFamily="49" charset="0"/>
            </a:endParaRPr>
          </a:p>
          <a:p>
            <a:pPr algn="just"/>
            <a:endParaRPr lang="it-IT" sz="2000" b="0" dirty="0">
              <a:solidFill>
                <a:srgbClr val="D4D4D4"/>
              </a:solidFill>
              <a:effectLst/>
              <a:latin typeface="Consolas" panose="020B0609020204030204" pitchFamily="49" charset="0"/>
            </a:endParaRPr>
          </a:p>
          <a:p>
            <a:pPr algn="just"/>
            <a:endParaRPr lang="it-IT" sz="2000" b="0" dirty="0">
              <a:solidFill>
                <a:srgbClr val="D4D4D4"/>
              </a:solidFill>
              <a:effectLst/>
              <a:latin typeface="Consolas" panose="020B0609020204030204" pitchFamily="49" charset="0"/>
            </a:endParaRPr>
          </a:p>
        </p:txBody>
      </p:sp>
      <p:pic>
        <p:nvPicPr>
          <p:cNvPr id="10" name="Immagine 9">
            <a:extLst>
              <a:ext uri="{FF2B5EF4-FFF2-40B4-BE49-F238E27FC236}">
                <a16:creationId xmlns:a16="http://schemas.microsoft.com/office/drawing/2014/main" id="{14A6684D-76A8-7C23-46DC-19F73006F766}"/>
              </a:ext>
            </a:extLst>
          </p:cNvPr>
          <p:cNvPicPr>
            <a:picLocks noChangeAspect="1"/>
          </p:cNvPicPr>
          <p:nvPr/>
        </p:nvPicPr>
        <p:blipFill>
          <a:blip r:embed="rId3"/>
          <a:stretch>
            <a:fillRect/>
          </a:stretch>
        </p:blipFill>
        <p:spPr>
          <a:xfrm>
            <a:off x="10325100" y="-7514"/>
            <a:ext cx="1333500" cy="1345301"/>
          </a:xfrm>
          <a:prstGeom prst="rect">
            <a:avLst/>
          </a:prstGeom>
        </p:spPr>
      </p:pic>
    </p:spTree>
    <p:extLst>
      <p:ext uri="{BB962C8B-B14F-4D97-AF65-F5344CB8AC3E}">
        <p14:creationId xmlns:p14="http://schemas.microsoft.com/office/powerpoint/2010/main" val="3554320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a:r>
              <a:rPr lang="it-IT" sz="3400" dirty="0"/>
              <a:t>Servomotore SG90 9G </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11</a:t>
            </a:fld>
            <a:endParaRPr lang="it-IT" dirty="0"/>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2093119"/>
            <a:ext cx="10922794" cy="4075113"/>
          </a:xfrm>
        </p:spPr>
        <p:txBody>
          <a:bodyPr rtlCol="0">
            <a:normAutofit/>
          </a:bodyPr>
          <a:lstStyle/>
          <a:p>
            <a:pPr algn="just" fontAlgn="base"/>
            <a:r>
              <a:rPr lang="it-IT" sz="2400" dirty="0"/>
              <a:t>Il servomotore ha un albero di uscita a ingranaggi che può essere controllato elettricamente per ruotare di 1 grado alla volta. Per motivi di controllo, a differenza dei normali motori CC, i servomotori di solito hanno un pin aggiuntivo oltre ai due pin di alimentazione (VCC e GND) che è il pin del segnale (PWM). Il pin del segnale viene utilizzato per controllare il servomotore, ruotando il suo albero in qualsiasi angolo desiderato.</a:t>
            </a:r>
          </a:p>
          <a:p>
            <a:pPr algn="just" fontAlgn="base"/>
            <a:r>
              <a:rPr lang="it-IT" sz="2400" dirty="0"/>
              <a:t>Nel nostro caso abbiamo montato sul servomotore un pezzo di legno che ruotando attraverso il servo bloccherà l’apertura del vano contenente le monete, mentre, nel momento in cui viene inserita la password il pezzo di legno ruoterà e permetterà l’apertura del vano.</a:t>
            </a:r>
          </a:p>
          <a:p>
            <a:pPr marL="0" indent="0" algn="just">
              <a:lnSpc>
                <a:spcPct val="107000"/>
              </a:lnSpc>
              <a:spcAft>
                <a:spcPts val="800"/>
              </a:spcAft>
              <a:buNone/>
            </a:pPr>
            <a:endParaRPr lang="it-IT" sz="2400" dirty="0"/>
          </a:p>
        </p:txBody>
      </p:sp>
      <p:pic>
        <p:nvPicPr>
          <p:cNvPr id="11" name="Immagine 10">
            <a:extLst>
              <a:ext uri="{FF2B5EF4-FFF2-40B4-BE49-F238E27FC236}">
                <a16:creationId xmlns:a16="http://schemas.microsoft.com/office/drawing/2014/main" id="{41A32291-BC01-AD8E-5016-A691DB493386}"/>
              </a:ext>
            </a:extLst>
          </p:cNvPr>
          <p:cNvPicPr>
            <a:picLocks noChangeAspect="1"/>
          </p:cNvPicPr>
          <p:nvPr/>
        </p:nvPicPr>
        <p:blipFill>
          <a:blip r:embed="rId3"/>
          <a:stretch>
            <a:fillRect/>
          </a:stretch>
        </p:blipFill>
        <p:spPr>
          <a:xfrm>
            <a:off x="10563225" y="0"/>
            <a:ext cx="1095375" cy="1340138"/>
          </a:xfrm>
          <a:prstGeom prst="rect">
            <a:avLst/>
          </a:prstGeom>
        </p:spPr>
      </p:pic>
      <p:sp>
        <p:nvSpPr>
          <p:cNvPr id="13" name="Segnaposto testo 6">
            <a:extLst>
              <a:ext uri="{FF2B5EF4-FFF2-40B4-BE49-F238E27FC236}">
                <a16:creationId xmlns:a16="http://schemas.microsoft.com/office/drawing/2014/main" id="{58C19907-2B44-6701-5853-34D951BBE439}"/>
              </a:ext>
            </a:extLst>
          </p:cNvPr>
          <p:cNvSpPr txBox="1">
            <a:spLocks/>
          </p:cNvSpPr>
          <p:nvPr/>
        </p:nvSpPr>
        <p:spPr>
          <a:xfrm>
            <a:off x="2218135" y="1448863"/>
            <a:ext cx="7553324" cy="53553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Clr>
                <a:schemeClr val="accent2"/>
              </a:buClr>
              <a:buFont typeface="Arial" panose="020B0604020202020204" pitchFamily="34" charset="0"/>
              <a:buNone/>
              <a:defRPr sz="2000" b="1" kern="1200">
                <a:solidFill>
                  <a:schemeClr val="bg1"/>
                </a:solidFill>
                <a:latin typeface="+mn-lt"/>
                <a:ea typeface="+mn-ea"/>
                <a:cs typeface="+mn-cs"/>
              </a:defRPr>
            </a:lvl1pPr>
            <a:lvl2pPr marL="457200" indent="0" algn="l" defTabSz="914400" rtl="0" eaLnBrk="1" latinLnBrk="0" hangingPunct="1">
              <a:lnSpc>
                <a:spcPct val="90000"/>
              </a:lnSpc>
              <a:spcBef>
                <a:spcPts val="500"/>
              </a:spcBef>
              <a:buClr>
                <a:schemeClr val="accent2"/>
              </a:buClr>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Clr>
                <a:schemeClr val="accent2"/>
              </a:buClr>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Clr>
                <a:schemeClr val="accent2"/>
              </a:buClr>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Clr>
                <a:schemeClr val="accent2"/>
              </a:buClr>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it-IT" sz="3200" dirty="0"/>
              <a:t>Servomotore</a:t>
            </a:r>
          </a:p>
        </p:txBody>
      </p:sp>
    </p:spTree>
    <p:extLst>
      <p:ext uri="{BB962C8B-B14F-4D97-AF65-F5344CB8AC3E}">
        <p14:creationId xmlns:p14="http://schemas.microsoft.com/office/powerpoint/2010/main" val="117077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rtl="0"/>
            <a:r>
              <a:rPr lang="it-IT" sz="3400" dirty="0"/>
              <a:t>Servomotore SG90 9G </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12</a:t>
            </a:fld>
            <a:endParaRPr lang="it-IT" dirty="0"/>
          </a:p>
        </p:txBody>
      </p:sp>
      <p:sp>
        <p:nvSpPr>
          <p:cNvPr id="7" name="Segnaposto testo 6">
            <a:extLst>
              <a:ext uri="{FF2B5EF4-FFF2-40B4-BE49-F238E27FC236}">
                <a16:creationId xmlns:a16="http://schemas.microsoft.com/office/drawing/2014/main" id="{B74126B4-1E6C-4FFF-9282-40E18A85A07F}"/>
              </a:ext>
            </a:extLst>
          </p:cNvPr>
          <p:cNvSpPr>
            <a:spLocks noGrp="1"/>
          </p:cNvSpPr>
          <p:nvPr>
            <p:ph type="body" sz="quarter" idx="1"/>
          </p:nvPr>
        </p:nvSpPr>
        <p:spPr>
          <a:xfrm>
            <a:off x="444500" y="1646890"/>
            <a:ext cx="3333029" cy="411956"/>
          </a:xfrm>
        </p:spPr>
        <p:txBody>
          <a:bodyPr rtlCol="0">
            <a:normAutofit fontScale="92500" lnSpcReduction="10000"/>
          </a:bodyPr>
          <a:lstStyle/>
          <a:p>
            <a:pPr rtl="0"/>
            <a:r>
              <a:rPr lang="it-IT" sz="2800" dirty="0"/>
              <a:t>Codice</a:t>
            </a:r>
            <a:endParaRPr lang="it-IT" dirty="0"/>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4936764" y="1702594"/>
            <a:ext cx="5562600" cy="411956"/>
          </a:xfrm>
        </p:spPr>
        <p:txBody>
          <a:bodyPr rtlCol="0">
            <a:normAutofit fontScale="92500" lnSpcReduction="10000"/>
          </a:bodyPr>
          <a:lstStyle/>
          <a:p>
            <a:pPr rtl="0"/>
            <a:r>
              <a:rPr lang="it-IT" sz="2800" dirty="0"/>
              <a:t>Descrizione</a:t>
            </a:r>
          </a:p>
        </p:txBody>
      </p:sp>
      <p:sp>
        <p:nvSpPr>
          <p:cNvPr id="6" name="Segnaposto testo 5">
            <a:extLst>
              <a:ext uri="{FF2B5EF4-FFF2-40B4-BE49-F238E27FC236}">
                <a16:creationId xmlns:a16="http://schemas.microsoft.com/office/drawing/2014/main" id="{000A9570-5EF6-4AFB-9FCA-7C8998E3FEB1}"/>
              </a:ext>
            </a:extLst>
          </p:cNvPr>
          <p:cNvSpPr>
            <a:spLocks noGrp="1"/>
          </p:cNvSpPr>
          <p:nvPr>
            <p:ph type="body" sz="quarter" idx="4"/>
          </p:nvPr>
        </p:nvSpPr>
        <p:spPr>
          <a:xfrm>
            <a:off x="3777529" y="2114550"/>
            <a:ext cx="7881071" cy="4075113"/>
          </a:xfrm>
        </p:spPr>
        <p:txBody>
          <a:bodyPr rtlCol="0">
            <a:normAutofit/>
          </a:bodyPr>
          <a:lstStyle/>
          <a:p>
            <a:pPr algn="just"/>
            <a:r>
              <a:rPr lang="it-IT" sz="2800" dirty="0" err="1">
                <a:solidFill>
                  <a:srgbClr val="FFFF00"/>
                </a:solidFill>
              </a:rPr>
              <a:t>serial.serial</a:t>
            </a:r>
            <a:r>
              <a:rPr lang="it-IT" sz="2800" dirty="0"/>
              <a:t>(): crea la porta seriale con dei parametri di default</a:t>
            </a:r>
          </a:p>
          <a:p>
            <a:pPr algn="just"/>
            <a:r>
              <a:rPr lang="it-IT" sz="2800" dirty="0">
                <a:solidFill>
                  <a:srgbClr val="FFFF00"/>
                </a:solidFill>
              </a:rPr>
              <a:t>angle2pulse</a:t>
            </a:r>
            <a:r>
              <a:rPr lang="it-IT" sz="2800" dirty="0"/>
              <a:t>(angle): converte l’angolo in impulso da inviare al servomotore per effettuare la rotazione.</a:t>
            </a:r>
          </a:p>
          <a:p>
            <a:pPr algn="just"/>
            <a:r>
              <a:rPr lang="it-IT" sz="2800" dirty="0">
                <a:solidFill>
                  <a:srgbClr val="FFFF00"/>
                </a:solidFill>
              </a:rPr>
              <a:t>apri</a:t>
            </a:r>
            <a:r>
              <a:rPr lang="it-IT" sz="2800" dirty="0"/>
              <a:t>(): controlla se l’angolo del servo è aperto lo lascerà aperto, altrimenti lo apre.</a:t>
            </a:r>
          </a:p>
          <a:p>
            <a:pPr algn="just"/>
            <a:r>
              <a:rPr lang="it-IT" sz="2800" dirty="0">
                <a:solidFill>
                  <a:srgbClr val="FFFF00"/>
                </a:solidFill>
              </a:rPr>
              <a:t>chiudi</a:t>
            </a:r>
            <a:r>
              <a:rPr lang="it-IT" sz="2800" dirty="0"/>
              <a:t>(): controlla se l’angolo del servo è chiuso lo lascerà chiuso, altrimenti lo chiude.</a:t>
            </a:r>
          </a:p>
        </p:txBody>
      </p:sp>
      <p:pic>
        <p:nvPicPr>
          <p:cNvPr id="10" name="Immagine 9">
            <a:extLst>
              <a:ext uri="{FF2B5EF4-FFF2-40B4-BE49-F238E27FC236}">
                <a16:creationId xmlns:a16="http://schemas.microsoft.com/office/drawing/2014/main" id="{C5D6B9CA-F4CC-BDFF-F41D-1CEC9ABCE496}"/>
              </a:ext>
            </a:extLst>
          </p:cNvPr>
          <p:cNvPicPr>
            <a:picLocks noChangeAspect="1"/>
          </p:cNvPicPr>
          <p:nvPr/>
        </p:nvPicPr>
        <p:blipFill>
          <a:blip r:embed="rId3"/>
          <a:stretch>
            <a:fillRect/>
          </a:stretch>
        </p:blipFill>
        <p:spPr>
          <a:xfrm>
            <a:off x="10563225" y="0"/>
            <a:ext cx="1095375" cy="1340138"/>
          </a:xfrm>
          <a:prstGeom prst="rect">
            <a:avLst/>
          </a:prstGeom>
        </p:spPr>
      </p:pic>
      <p:pic>
        <p:nvPicPr>
          <p:cNvPr id="8" name="Immagine 7">
            <a:extLst>
              <a:ext uri="{FF2B5EF4-FFF2-40B4-BE49-F238E27FC236}">
                <a16:creationId xmlns:a16="http://schemas.microsoft.com/office/drawing/2014/main" id="{7A30E656-DCE0-04D5-63DA-0337CAA9FE41}"/>
              </a:ext>
            </a:extLst>
          </p:cNvPr>
          <p:cNvPicPr>
            <a:picLocks noChangeAspect="1"/>
          </p:cNvPicPr>
          <p:nvPr/>
        </p:nvPicPr>
        <p:blipFill rotWithShape="1">
          <a:blip r:embed="rId4"/>
          <a:srcRect t="729" b="1"/>
          <a:stretch/>
        </p:blipFill>
        <p:spPr>
          <a:xfrm>
            <a:off x="444500" y="2058845"/>
            <a:ext cx="3333029" cy="4130817"/>
          </a:xfrm>
          <a:prstGeom prst="rect">
            <a:avLst/>
          </a:prstGeom>
        </p:spPr>
      </p:pic>
    </p:spTree>
    <p:extLst>
      <p:ext uri="{BB962C8B-B14F-4D97-AF65-F5344CB8AC3E}">
        <p14:creationId xmlns:p14="http://schemas.microsoft.com/office/powerpoint/2010/main" val="812888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a:r>
              <a:rPr lang="it-IT" sz="3400" dirty="0"/>
              <a:t>Regolatore step-down AMS1117 LDO 800MA</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13</a:t>
            </a:fld>
            <a:endParaRPr lang="it-IT" dirty="0"/>
          </a:p>
        </p:txBody>
      </p:sp>
      <p:sp>
        <p:nvSpPr>
          <p:cNvPr id="7" name="Segnaposto testo 6">
            <a:extLst>
              <a:ext uri="{FF2B5EF4-FFF2-40B4-BE49-F238E27FC236}">
                <a16:creationId xmlns:a16="http://schemas.microsoft.com/office/drawing/2014/main" id="{B74126B4-1E6C-4FFF-9282-40E18A85A07F}"/>
              </a:ext>
            </a:extLst>
          </p:cNvPr>
          <p:cNvSpPr>
            <a:spLocks noGrp="1"/>
          </p:cNvSpPr>
          <p:nvPr>
            <p:ph type="body" sz="quarter" idx="1"/>
          </p:nvPr>
        </p:nvSpPr>
        <p:spPr>
          <a:xfrm>
            <a:off x="2319338" y="1463364"/>
            <a:ext cx="7553324" cy="535531"/>
          </a:xfrm>
        </p:spPr>
        <p:txBody>
          <a:bodyPr rtlCol="0">
            <a:normAutofit/>
          </a:bodyPr>
          <a:lstStyle/>
          <a:p>
            <a:r>
              <a:rPr lang="it-IT" sz="3200" dirty="0"/>
              <a:t>Step-down</a:t>
            </a:r>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2383803"/>
            <a:ext cx="10922794" cy="3784429"/>
          </a:xfrm>
        </p:spPr>
        <p:txBody>
          <a:bodyPr rtlCol="0">
            <a:normAutofit/>
          </a:bodyPr>
          <a:lstStyle/>
          <a:p>
            <a:pPr marL="0" indent="0" algn="just">
              <a:lnSpc>
                <a:spcPct val="107000"/>
              </a:lnSpc>
              <a:spcAft>
                <a:spcPts val="800"/>
              </a:spcAft>
              <a:buNone/>
            </a:pPr>
            <a:r>
              <a:rPr lang="it-IT" sz="2800" dirty="0"/>
              <a:t>Il regolatore step-down è un dispositivo in grado di convertire una tensione in ingresso in una tensione in uscita più bassa (3.3V) di quella in ingresso nell’ambito di tensioni in corrente continua come quella comunemente utilizzata per i progetti </a:t>
            </a:r>
            <a:r>
              <a:rPr lang="it-IT" sz="2800" dirty="0" err="1"/>
              <a:t>Zerynth</a:t>
            </a:r>
            <a:r>
              <a:rPr lang="it-IT" sz="2800" dirty="0"/>
              <a:t> prelevandola ad esempio da una pila </a:t>
            </a:r>
            <a:r>
              <a:rPr lang="it-IT" sz="2800" dirty="0" err="1"/>
              <a:t>LiPo</a:t>
            </a:r>
            <a:r>
              <a:rPr lang="it-IT" sz="2800" dirty="0"/>
              <a:t>.</a:t>
            </a:r>
          </a:p>
          <a:p>
            <a:pPr marL="0" indent="0" algn="just">
              <a:lnSpc>
                <a:spcPct val="107000"/>
              </a:lnSpc>
              <a:spcAft>
                <a:spcPts val="800"/>
              </a:spcAft>
              <a:buNone/>
            </a:pPr>
            <a:endParaRPr lang="it-IT" sz="2800" dirty="0"/>
          </a:p>
        </p:txBody>
      </p:sp>
      <p:pic>
        <p:nvPicPr>
          <p:cNvPr id="5" name="Immagine 4" descr="Immagine che contiene testo&#10;&#10;Descrizione generata automaticamente">
            <a:extLst>
              <a:ext uri="{FF2B5EF4-FFF2-40B4-BE49-F238E27FC236}">
                <a16:creationId xmlns:a16="http://schemas.microsoft.com/office/drawing/2014/main" id="{69E7A39E-E19B-64C1-2B21-ED56C99B4253}"/>
              </a:ext>
            </a:extLst>
          </p:cNvPr>
          <p:cNvPicPr>
            <a:picLocks noChangeAspect="1"/>
          </p:cNvPicPr>
          <p:nvPr/>
        </p:nvPicPr>
        <p:blipFill>
          <a:blip r:embed="rId3"/>
          <a:stretch>
            <a:fillRect/>
          </a:stretch>
        </p:blipFill>
        <p:spPr>
          <a:xfrm>
            <a:off x="10553286" y="163574"/>
            <a:ext cx="1397827" cy="1052387"/>
          </a:xfrm>
          <a:prstGeom prst="rect">
            <a:avLst/>
          </a:prstGeom>
        </p:spPr>
      </p:pic>
    </p:spTree>
    <p:extLst>
      <p:ext uri="{BB962C8B-B14F-4D97-AF65-F5344CB8AC3E}">
        <p14:creationId xmlns:p14="http://schemas.microsoft.com/office/powerpoint/2010/main" val="771022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BD179B88-D43C-4A31-9A52-3498E9430782}"/>
              </a:ext>
            </a:extLst>
          </p:cNvPr>
          <p:cNvSpPr>
            <a:spLocks noGrp="1"/>
          </p:cNvSpPr>
          <p:nvPr>
            <p:ph type="title"/>
          </p:nvPr>
        </p:nvSpPr>
        <p:spPr/>
        <p:txBody>
          <a:bodyPr rtlCol="0">
            <a:normAutofit/>
          </a:bodyPr>
          <a:lstStyle/>
          <a:p>
            <a:pPr rtl="0"/>
            <a:r>
              <a:rPr lang="it-IT" dirty="0"/>
              <a:t>MQTT e </a:t>
            </a:r>
            <a:r>
              <a:rPr lang="it-IT" dirty="0" err="1"/>
              <a:t>Telegram</a:t>
            </a:r>
            <a:endParaRPr lang="it-IT" dirty="0"/>
          </a:p>
        </p:txBody>
      </p:sp>
      <p:sp>
        <p:nvSpPr>
          <p:cNvPr id="2" name="Segnaposto numero diapositiva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rtlCol="0"/>
          <a:lstStyle/>
          <a:p>
            <a:pPr rtl="0"/>
            <a:fld id="{C263D6C4-4840-40CC-AC84-17E24B3B7BDE}" type="slidenum">
              <a:rPr lang="it-IT" smtClean="0"/>
              <a:pPr rtl="0"/>
              <a:t>14</a:t>
            </a:fld>
            <a:endParaRPr lang="it-IT"/>
          </a:p>
        </p:txBody>
      </p:sp>
    </p:spTree>
    <p:extLst>
      <p:ext uri="{BB962C8B-B14F-4D97-AF65-F5344CB8AC3E}">
        <p14:creationId xmlns:p14="http://schemas.microsoft.com/office/powerpoint/2010/main" val="3268529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a:t>MQTT</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15</a:t>
            </a:fld>
            <a:endParaRPr lang="it-IT" dirty="0"/>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1546861"/>
            <a:ext cx="10922794" cy="4621372"/>
          </a:xfrm>
        </p:spPr>
        <p:txBody>
          <a:bodyPr rtlCol="0">
            <a:normAutofit fontScale="85000" lnSpcReduction="20000"/>
          </a:bodyPr>
          <a:lstStyle/>
          <a:p>
            <a:pPr marL="0" indent="0" algn="just">
              <a:lnSpc>
                <a:spcPct val="107000"/>
              </a:lnSpc>
              <a:spcAft>
                <a:spcPts val="800"/>
              </a:spcAft>
              <a:buNone/>
            </a:pPr>
            <a:r>
              <a:rPr lang="it-IT" sz="2400" dirty="0"/>
              <a:t>Le funzioni di apertura e chiusura del vano di Blue Piggy con le eventuali funzionalità relative alle stampe sul display sono pilotate tramite il protocollo MQTT. Tramite le callback all’interno del main è possibile accedere alle seguenti funzionalità:</a:t>
            </a:r>
          </a:p>
          <a:p>
            <a:pPr algn="just">
              <a:lnSpc>
                <a:spcPct val="107000"/>
              </a:lnSpc>
              <a:spcAft>
                <a:spcPts val="800"/>
              </a:spcAft>
            </a:pPr>
            <a:r>
              <a:rPr lang="en-US" sz="2400" b="0" dirty="0">
                <a:solidFill>
                  <a:srgbClr val="FFFF00"/>
                </a:solidFill>
                <a:effectLst/>
                <a:latin typeface="Consolas" panose="020B0609020204030204" pitchFamily="49" charset="0"/>
              </a:rPr>
              <a:t>callback_S</a:t>
            </a:r>
            <a:r>
              <a:rPr lang="en-US" sz="2400" b="0" dirty="0">
                <a:effectLst/>
                <a:latin typeface="Consolas" panose="020B0609020204030204" pitchFamily="49" charset="0"/>
              </a:rPr>
              <a:t>(</a:t>
            </a:r>
            <a:r>
              <a:rPr lang="en-US" sz="2400" b="0" dirty="0">
                <a:solidFill>
                  <a:srgbClr val="9CDCFE"/>
                </a:solidFill>
                <a:effectLst/>
                <a:latin typeface="Consolas" panose="020B0609020204030204" pitchFamily="49" charset="0"/>
              </a:rPr>
              <a:t>client</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topic</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message</a:t>
            </a:r>
            <a:r>
              <a:rPr lang="en-US" sz="2400" b="0" dirty="0">
                <a:effectLst/>
                <a:latin typeface="Consolas" panose="020B0609020204030204" pitchFamily="49" charset="0"/>
              </a:rPr>
              <a:t>)</a:t>
            </a:r>
            <a:r>
              <a:rPr lang="it-IT" sz="2400" b="0" dirty="0">
                <a:effectLst/>
                <a:latin typeface="Consolas" panose="020B0609020204030204" pitchFamily="49" charset="0"/>
              </a:rPr>
              <a:t>: pilota il servomotore permettendo la sua apertura e chiusura</a:t>
            </a:r>
            <a:r>
              <a:rPr lang="it-IT" sz="2400" dirty="0">
                <a:latin typeface="Consolas" panose="020B0609020204030204" pitchFamily="49" charset="0"/>
              </a:rPr>
              <a:t>. D</a:t>
            </a:r>
            <a:r>
              <a:rPr lang="it-IT" sz="2400" b="0" dirty="0">
                <a:effectLst/>
                <a:latin typeface="Consolas" panose="020B0609020204030204" pitchFamily="49" charset="0"/>
              </a:rPr>
              <a:t>urante l’avvenimento di entrambi gli eventi vengono stampate a display determinate animazioni.</a:t>
            </a:r>
          </a:p>
          <a:p>
            <a:pPr algn="just">
              <a:lnSpc>
                <a:spcPct val="107000"/>
              </a:lnSpc>
              <a:spcAft>
                <a:spcPts val="800"/>
              </a:spcAft>
            </a:pPr>
            <a:r>
              <a:rPr lang="en-US" sz="2400" b="0" dirty="0">
                <a:solidFill>
                  <a:srgbClr val="FFFF00"/>
                </a:solidFill>
                <a:effectLst/>
                <a:latin typeface="Consolas" panose="020B0609020204030204" pitchFamily="49" charset="0"/>
              </a:rPr>
              <a:t>callback_O</a:t>
            </a:r>
            <a:r>
              <a:rPr lang="en-US" sz="2400" b="0" dirty="0">
                <a:effectLst/>
                <a:latin typeface="Consolas" panose="020B0609020204030204" pitchFamily="49" charset="0"/>
              </a:rPr>
              <a:t>(</a:t>
            </a:r>
            <a:r>
              <a:rPr lang="en-US" sz="2400" b="0" dirty="0">
                <a:solidFill>
                  <a:srgbClr val="9CDCFE"/>
                </a:solidFill>
                <a:effectLst/>
                <a:latin typeface="Consolas" panose="020B0609020204030204" pitchFamily="49" charset="0"/>
              </a:rPr>
              <a:t>client</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topic</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message</a:t>
            </a:r>
            <a:r>
              <a:rPr lang="en-US" sz="2400" b="0" dirty="0">
                <a:effectLst/>
                <a:latin typeface="Consolas" panose="020B0609020204030204" pitchFamily="49" charset="0"/>
              </a:rPr>
              <a:t>)</a:t>
            </a:r>
            <a:r>
              <a:rPr lang="en-US" sz="2400" dirty="0">
                <a:latin typeface="Consolas" panose="020B0609020204030204" pitchFamily="49" charset="0"/>
              </a:rPr>
              <a:t>: </a:t>
            </a:r>
            <a:r>
              <a:rPr lang="it-IT" sz="2400" dirty="0">
                <a:latin typeface="Consolas" panose="020B0609020204030204" pitchFamily="49" charset="0"/>
              </a:rPr>
              <a:t>permette</a:t>
            </a:r>
            <a:r>
              <a:rPr lang="en-US" sz="2400" dirty="0">
                <a:latin typeface="Consolas" panose="020B0609020204030204" pitchFamily="49" charset="0"/>
              </a:rPr>
              <a:t> di </a:t>
            </a:r>
            <a:r>
              <a:rPr lang="it-IT" sz="2400" dirty="0">
                <a:latin typeface="Consolas" panose="020B0609020204030204" pitchFamily="49" charset="0"/>
              </a:rPr>
              <a:t>stampare</a:t>
            </a:r>
            <a:r>
              <a:rPr lang="en-US" sz="2400" dirty="0">
                <a:latin typeface="Consolas" panose="020B0609020204030204" pitchFamily="49" charset="0"/>
              </a:rPr>
              <a:t> </a:t>
            </a:r>
            <a:r>
              <a:rPr lang="it-IT" sz="2400" dirty="0">
                <a:latin typeface="Consolas" panose="020B0609020204030204" pitchFamily="49" charset="0"/>
              </a:rPr>
              <a:t>sul</a:t>
            </a:r>
            <a:r>
              <a:rPr lang="en-US" sz="2400" dirty="0">
                <a:latin typeface="Consolas" panose="020B0609020204030204" pitchFamily="49" charset="0"/>
              </a:rPr>
              <a:t> display la data e </a:t>
            </a:r>
            <a:r>
              <a:rPr lang="it-IT" sz="2400" dirty="0">
                <a:latin typeface="Consolas" panose="020B0609020204030204" pitchFamily="49" charset="0"/>
              </a:rPr>
              <a:t>l’ora</a:t>
            </a:r>
            <a:r>
              <a:rPr lang="en-US" sz="2400" dirty="0">
                <a:latin typeface="Consolas" panose="020B0609020204030204" pitchFamily="49" charset="0"/>
              </a:rPr>
              <a:t> </a:t>
            </a:r>
            <a:r>
              <a:rPr lang="it-IT" sz="2400" dirty="0">
                <a:latin typeface="Consolas" panose="020B0609020204030204" pitchFamily="49" charset="0"/>
              </a:rPr>
              <a:t>relativa</a:t>
            </a:r>
            <a:r>
              <a:rPr lang="en-US" sz="2400" dirty="0">
                <a:latin typeface="Consolas" panose="020B0609020204030204" pitchFamily="49" charset="0"/>
              </a:rPr>
              <a:t> </a:t>
            </a:r>
            <a:r>
              <a:rPr lang="it-IT" sz="2400" dirty="0">
                <a:latin typeface="Consolas" panose="020B0609020204030204" pitchFamily="49" charset="0"/>
              </a:rPr>
              <a:t>all’ultima</a:t>
            </a:r>
            <a:r>
              <a:rPr lang="en-US" sz="2400" dirty="0">
                <a:latin typeface="Consolas" panose="020B0609020204030204" pitchFamily="49" charset="0"/>
              </a:rPr>
              <a:t> </a:t>
            </a:r>
            <a:r>
              <a:rPr lang="it-IT" sz="2400" dirty="0">
                <a:latin typeface="Consolas" panose="020B0609020204030204" pitchFamily="49" charset="0"/>
              </a:rPr>
              <a:t>apertura</a:t>
            </a:r>
            <a:r>
              <a:rPr lang="en-US" sz="2400" dirty="0">
                <a:latin typeface="Consolas" panose="020B0609020204030204" pitchFamily="49" charset="0"/>
              </a:rPr>
              <a:t> del </a:t>
            </a:r>
            <a:r>
              <a:rPr lang="it-IT" sz="2400" dirty="0">
                <a:latin typeface="Consolas" panose="020B0609020204030204" pitchFamily="49" charset="0"/>
              </a:rPr>
              <a:t>vano</a:t>
            </a:r>
            <a:r>
              <a:rPr lang="en-US" sz="2400" dirty="0">
                <a:latin typeface="Consolas" panose="020B0609020204030204" pitchFamily="49" charset="0"/>
              </a:rPr>
              <a:t> di Blue Piggy.</a:t>
            </a:r>
          </a:p>
          <a:p>
            <a:pPr algn="just">
              <a:lnSpc>
                <a:spcPct val="107000"/>
              </a:lnSpc>
              <a:spcAft>
                <a:spcPts val="800"/>
              </a:spcAft>
            </a:pPr>
            <a:r>
              <a:rPr lang="en-US" sz="2400" b="0" dirty="0" err="1">
                <a:solidFill>
                  <a:srgbClr val="FFFF00"/>
                </a:solidFill>
                <a:effectLst/>
                <a:latin typeface="Consolas" panose="020B0609020204030204" pitchFamily="49" charset="0"/>
              </a:rPr>
              <a:t>callback_P</a:t>
            </a:r>
            <a:r>
              <a:rPr lang="en-US" sz="2400" b="0" dirty="0">
                <a:effectLst/>
                <a:latin typeface="Consolas" panose="020B0609020204030204" pitchFamily="49" charset="0"/>
              </a:rPr>
              <a:t>(</a:t>
            </a:r>
            <a:r>
              <a:rPr lang="en-US" sz="2400" b="0" dirty="0">
                <a:solidFill>
                  <a:srgbClr val="9CDCFE"/>
                </a:solidFill>
                <a:effectLst/>
                <a:latin typeface="Consolas" panose="020B0609020204030204" pitchFamily="49" charset="0"/>
              </a:rPr>
              <a:t>client</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topic</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message</a:t>
            </a:r>
            <a:r>
              <a:rPr lang="en-US" sz="2400" dirty="0">
                <a:latin typeface="Consolas" panose="020B0609020204030204" pitchFamily="49" charset="0"/>
              </a:rPr>
              <a:t>): </a:t>
            </a:r>
            <a:r>
              <a:rPr lang="it-IT" sz="2400" dirty="0">
                <a:latin typeface="Consolas" panose="020B0609020204030204" pitchFamily="49" charset="0"/>
              </a:rPr>
              <a:t>permette</a:t>
            </a:r>
            <a:r>
              <a:rPr lang="en-US" sz="2400" dirty="0">
                <a:latin typeface="Consolas" panose="020B0609020204030204" pitchFamily="49" charset="0"/>
              </a:rPr>
              <a:t> di </a:t>
            </a:r>
            <a:r>
              <a:rPr lang="it-IT" sz="2400" dirty="0">
                <a:latin typeface="Consolas" panose="020B0609020204030204" pitchFamily="49" charset="0"/>
              </a:rPr>
              <a:t>inviare</a:t>
            </a:r>
            <a:r>
              <a:rPr lang="en-US" sz="2400" dirty="0">
                <a:latin typeface="Consolas" panose="020B0609020204030204" pitchFamily="49" charset="0"/>
              </a:rPr>
              <a:t> la </a:t>
            </a:r>
            <a:r>
              <a:rPr lang="it-IT" sz="2400" dirty="0">
                <a:latin typeface="Consolas" panose="020B0609020204030204" pitchFamily="49" charset="0"/>
              </a:rPr>
              <a:t>stringa</a:t>
            </a:r>
            <a:r>
              <a:rPr lang="en-US" sz="2400" dirty="0">
                <a:latin typeface="Consolas" panose="020B0609020204030204" pitchFamily="49" charset="0"/>
              </a:rPr>
              <a:t> password (generate </a:t>
            </a:r>
            <a:r>
              <a:rPr lang="it-IT" sz="2400" dirty="0">
                <a:latin typeface="Consolas" panose="020B0609020204030204" pitchFamily="49" charset="0"/>
              </a:rPr>
              <a:t>nel</a:t>
            </a:r>
            <a:r>
              <a:rPr lang="en-US" sz="2400" dirty="0">
                <a:latin typeface="Consolas" panose="020B0609020204030204" pitchFamily="49" charset="0"/>
              </a:rPr>
              <a:t> file MQTT in </a:t>
            </a:r>
            <a:r>
              <a:rPr lang="it-IT" sz="2400" dirty="0">
                <a:latin typeface="Consolas" panose="020B0609020204030204" pitchFamily="49" charset="0"/>
              </a:rPr>
              <a:t>maniera</a:t>
            </a:r>
            <a:r>
              <a:rPr lang="en-US" sz="2400" dirty="0">
                <a:latin typeface="Consolas" panose="020B0609020204030204" pitchFamily="49" charset="0"/>
              </a:rPr>
              <a:t> </a:t>
            </a:r>
            <a:r>
              <a:rPr lang="it-IT" sz="2400" dirty="0">
                <a:latin typeface="Consolas" panose="020B0609020204030204" pitchFamily="49" charset="0"/>
              </a:rPr>
              <a:t>casuale</a:t>
            </a:r>
            <a:r>
              <a:rPr lang="en-US" sz="2400" dirty="0">
                <a:latin typeface="Consolas" panose="020B0609020204030204" pitchFamily="49" charset="0"/>
              </a:rPr>
              <a:t>) al main (la password </a:t>
            </a:r>
            <a:r>
              <a:rPr lang="it-IT" sz="2400" dirty="0">
                <a:latin typeface="Consolas" panose="020B0609020204030204" pitchFamily="49" charset="0"/>
              </a:rPr>
              <a:t>viene</a:t>
            </a:r>
            <a:r>
              <a:rPr lang="en-US" sz="2400" dirty="0">
                <a:latin typeface="Consolas" panose="020B0609020204030204" pitchFamily="49" charset="0"/>
              </a:rPr>
              <a:t> </a:t>
            </a:r>
            <a:r>
              <a:rPr lang="it-IT" sz="2400" dirty="0">
                <a:latin typeface="Consolas" panose="020B0609020204030204" pitchFamily="49" charset="0"/>
              </a:rPr>
              <a:t>conseguentemente</a:t>
            </a:r>
            <a:r>
              <a:rPr lang="en-US" sz="2400" dirty="0">
                <a:latin typeface="Consolas" panose="020B0609020204030204" pitchFamily="49" charset="0"/>
              </a:rPr>
              <a:t> </a:t>
            </a:r>
            <a:r>
              <a:rPr lang="it-IT" sz="2400" dirty="0">
                <a:latin typeface="Consolas" panose="020B0609020204030204" pitchFamily="49" charset="0"/>
              </a:rPr>
              <a:t>inviata</a:t>
            </a:r>
            <a:r>
              <a:rPr lang="en-US" sz="2400" dirty="0">
                <a:latin typeface="Consolas" panose="020B0609020204030204" pitchFamily="49" charset="0"/>
              </a:rPr>
              <a:t> a Telegram).</a:t>
            </a:r>
          </a:p>
          <a:p>
            <a:pPr algn="just">
              <a:lnSpc>
                <a:spcPct val="107000"/>
              </a:lnSpc>
              <a:spcAft>
                <a:spcPts val="800"/>
              </a:spcAft>
            </a:pPr>
            <a:r>
              <a:rPr lang="en-US" sz="2400" b="0" dirty="0" err="1">
                <a:solidFill>
                  <a:srgbClr val="FFFF00"/>
                </a:solidFill>
                <a:effectLst/>
                <a:latin typeface="Consolas" panose="020B0609020204030204" pitchFamily="49" charset="0"/>
              </a:rPr>
              <a:t>callback_B</a:t>
            </a:r>
            <a:r>
              <a:rPr lang="en-US" sz="2400" b="0" dirty="0">
                <a:effectLst/>
                <a:latin typeface="Consolas" panose="020B0609020204030204" pitchFamily="49" charset="0"/>
              </a:rPr>
              <a:t>(</a:t>
            </a:r>
            <a:r>
              <a:rPr lang="en-US" sz="2400" b="0" dirty="0">
                <a:solidFill>
                  <a:srgbClr val="9CDCFE"/>
                </a:solidFill>
                <a:effectLst/>
                <a:latin typeface="Consolas" panose="020B0609020204030204" pitchFamily="49" charset="0"/>
              </a:rPr>
              <a:t>client</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topic</a:t>
            </a:r>
            <a:r>
              <a:rPr lang="en-US" sz="2400" b="0" dirty="0">
                <a:solidFill>
                  <a:srgbClr val="D4D4D4"/>
                </a:solidFill>
                <a:effectLst/>
                <a:latin typeface="Consolas" panose="020B0609020204030204" pitchFamily="49" charset="0"/>
              </a:rPr>
              <a:t>, </a:t>
            </a:r>
            <a:r>
              <a:rPr lang="en-US" sz="2400" b="0" dirty="0">
                <a:solidFill>
                  <a:srgbClr val="9CDCFE"/>
                </a:solidFill>
                <a:effectLst/>
                <a:latin typeface="Consolas" panose="020B0609020204030204" pitchFamily="49" charset="0"/>
              </a:rPr>
              <a:t>message</a:t>
            </a:r>
            <a:r>
              <a:rPr lang="en-US" sz="2400" b="0" dirty="0">
                <a:effectLst/>
                <a:latin typeface="Consolas" panose="020B0609020204030204" pitchFamily="49" charset="0"/>
              </a:rPr>
              <a:t>): </a:t>
            </a:r>
            <a:r>
              <a:rPr lang="it-IT" sz="2400" b="0" dirty="0">
                <a:effectLst/>
                <a:latin typeface="Consolas" panose="020B0609020204030204" pitchFamily="49" charset="0"/>
              </a:rPr>
              <a:t>permette</a:t>
            </a:r>
            <a:r>
              <a:rPr lang="en-US" sz="2400" b="0" dirty="0">
                <a:effectLst/>
                <a:latin typeface="Consolas" panose="020B0609020204030204" pitchFamily="49" charset="0"/>
              </a:rPr>
              <a:t> di </a:t>
            </a:r>
            <a:r>
              <a:rPr lang="it-IT" sz="2400" b="0" dirty="0">
                <a:effectLst/>
                <a:latin typeface="Consolas" panose="020B0609020204030204" pitchFamily="49" charset="0"/>
              </a:rPr>
              <a:t>stampare</a:t>
            </a:r>
            <a:r>
              <a:rPr lang="en-US" sz="2400" b="0" dirty="0">
                <a:effectLst/>
                <a:latin typeface="Consolas" panose="020B0609020204030204" pitchFamily="49" charset="0"/>
              </a:rPr>
              <a:t> </a:t>
            </a:r>
            <a:r>
              <a:rPr lang="it-IT" sz="2400" b="0" dirty="0">
                <a:effectLst/>
                <a:latin typeface="Consolas" panose="020B0609020204030204" pitchFamily="49" charset="0"/>
              </a:rPr>
              <a:t>sul</a:t>
            </a:r>
            <a:r>
              <a:rPr lang="en-US" sz="2400" b="0" dirty="0">
                <a:effectLst/>
                <a:latin typeface="Consolas" panose="020B0609020204030204" pitchFamily="49" charset="0"/>
              </a:rPr>
              <a:t> display il </a:t>
            </a:r>
            <a:r>
              <a:rPr lang="it-IT" sz="2400" b="0" dirty="0">
                <a:effectLst/>
                <a:latin typeface="Consolas" panose="020B0609020204030204" pitchFamily="49" charset="0"/>
              </a:rPr>
              <a:t>saldo</a:t>
            </a:r>
            <a:r>
              <a:rPr lang="en-US" sz="2400" b="0" dirty="0">
                <a:effectLst/>
                <a:latin typeface="Consolas" panose="020B0609020204030204" pitchFamily="49" charset="0"/>
              </a:rPr>
              <a:t> </a:t>
            </a:r>
            <a:r>
              <a:rPr lang="it-IT" sz="2400" b="0" dirty="0">
                <a:effectLst/>
                <a:latin typeface="Consolas" panose="020B0609020204030204" pitchFamily="49" charset="0"/>
              </a:rPr>
              <a:t>disponibile</a:t>
            </a:r>
            <a:r>
              <a:rPr lang="en-US" sz="2400" b="0" dirty="0">
                <a:effectLst/>
                <a:latin typeface="Consolas" panose="020B0609020204030204" pitchFamily="49" charset="0"/>
              </a:rPr>
              <a:t> </a:t>
            </a:r>
            <a:r>
              <a:rPr lang="it-IT" sz="2400" b="0" dirty="0">
                <a:effectLst/>
                <a:latin typeface="Consolas" panose="020B0609020204030204" pitchFamily="49" charset="0"/>
              </a:rPr>
              <a:t>all’interno</a:t>
            </a:r>
            <a:r>
              <a:rPr lang="en-US" sz="2400" b="0" dirty="0">
                <a:effectLst/>
                <a:latin typeface="Consolas" panose="020B0609020204030204" pitchFamily="49" charset="0"/>
              </a:rPr>
              <a:t> di Blue Piggy.</a:t>
            </a:r>
          </a:p>
        </p:txBody>
      </p:sp>
    </p:spTree>
    <p:extLst>
      <p:ext uri="{BB962C8B-B14F-4D97-AF65-F5344CB8AC3E}">
        <p14:creationId xmlns:p14="http://schemas.microsoft.com/office/powerpoint/2010/main" val="3778145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a:t>MQTT</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16</a:t>
            </a:fld>
            <a:endParaRPr lang="it-IT" dirty="0"/>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1546861"/>
            <a:ext cx="10922794" cy="4621372"/>
          </a:xfrm>
        </p:spPr>
        <p:txBody>
          <a:bodyPr rtlCol="0">
            <a:normAutofit fontScale="85000" lnSpcReduction="20000"/>
          </a:bodyPr>
          <a:lstStyle/>
          <a:p>
            <a:pPr marL="0" indent="0" algn="just">
              <a:lnSpc>
                <a:spcPct val="107000"/>
              </a:lnSpc>
              <a:spcAft>
                <a:spcPts val="800"/>
              </a:spcAft>
              <a:buNone/>
            </a:pPr>
            <a:r>
              <a:rPr lang="it-IT" sz="2400" dirty="0">
                <a:latin typeface="Consolas" panose="020B0609020204030204" pitchFamily="49" charset="0"/>
              </a:rPr>
              <a:t>Sull’IDLE di </a:t>
            </a:r>
            <a:r>
              <a:rPr lang="it-IT" sz="2400" dirty="0" err="1">
                <a:latin typeface="Consolas" panose="020B0609020204030204" pitchFamily="49" charset="0"/>
              </a:rPr>
              <a:t>python</a:t>
            </a:r>
            <a:r>
              <a:rPr lang="it-IT" sz="2400" dirty="0">
                <a:latin typeface="Consolas" panose="020B0609020204030204" pitchFamily="49" charset="0"/>
              </a:rPr>
              <a:t>:</a:t>
            </a:r>
          </a:p>
          <a:p>
            <a:pPr algn="just">
              <a:lnSpc>
                <a:spcPct val="107000"/>
              </a:lnSpc>
              <a:spcAft>
                <a:spcPts val="800"/>
              </a:spcAft>
            </a:pPr>
            <a:r>
              <a:rPr lang="it-IT" sz="2400" dirty="0">
                <a:latin typeface="Consolas" panose="020B0609020204030204" pitchFamily="49" charset="0"/>
              </a:rPr>
              <a:t>Per aprire il vano di Blue Piggy bisognerà inserire la stringa “SEND PASSWORD” la quale avvierà la funzione</a:t>
            </a:r>
            <a:r>
              <a:rPr lang="it-IT" sz="2400" dirty="0">
                <a:solidFill>
                  <a:srgbClr val="D4D4D4"/>
                </a:solidFill>
                <a:latin typeface="Consolas" panose="020B0609020204030204" pitchFamily="49" charset="0"/>
              </a:rPr>
              <a:t> </a:t>
            </a:r>
            <a:r>
              <a:rPr lang="it-IT" sz="2400" b="0" dirty="0" err="1">
                <a:solidFill>
                  <a:srgbClr val="FFFF00"/>
                </a:solidFill>
                <a:effectLst/>
                <a:latin typeface="Consolas" panose="020B0609020204030204" pitchFamily="49" charset="0"/>
              </a:rPr>
              <a:t>callback_P</a:t>
            </a:r>
            <a:r>
              <a:rPr lang="it-IT" sz="2400" b="0" dirty="0">
                <a:solidFill>
                  <a:srgbClr val="DCDCAA"/>
                </a:solidFill>
                <a:effectLst/>
                <a:latin typeface="Consolas" panose="020B0609020204030204" pitchFamily="49" charset="0"/>
              </a:rPr>
              <a:t> </a:t>
            </a:r>
            <a:r>
              <a:rPr lang="it-IT" sz="2400" b="0" dirty="0">
                <a:effectLst/>
                <a:latin typeface="Consolas" panose="020B0609020204030204" pitchFamily="49" charset="0"/>
              </a:rPr>
              <a:t>e, una volta reperita quest’ultima da </a:t>
            </a:r>
            <a:r>
              <a:rPr lang="it-IT" sz="2400" b="0" dirty="0" err="1">
                <a:effectLst/>
                <a:latin typeface="Consolas" panose="020B0609020204030204" pitchFamily="49" charset="0"/>
              </a:rPr>
              <a:t>Telegram</a:t>
            </a:r>
            <a:r>
              <a:rPr lang="it-IT" sz="2400" b="0" dirty="0">
                <a:effectLst/>
                <a:latin typeface="Consolas" panose="020B0609020204030204" pitchFamily="49" charset="0"/>
              </a:rPr>
              <a:t>, inserendola all’interno della Shell aprirà il vano di Blue Piggy.</a:t>
            </a:r>
          </a:p>
          <a:p>
            <a:pPr algn="just">
              <a:lnSpc>
                <a:spcPct val="107000"/>
              </a:lnSpc>
              <a:spcAft>
                <a:spcPts val="800"/>
              </a:spcAft>
            </a:pPr>
            <a:r>
              <a:rPr lang="it-IT" sz="2400" dirty="0">
                <a:latin typeface="Consolas" panose="020B0609020204030204" pitchFamily="49" charset="0"/>
              </a:rPr>
              <a:t>Per chiudere il vano di Blue Piggy bisognerà semplicemente inserire il commando “CLOSE”.</a:t>
            </a:r>
          </a:p>
          <a:p>
            <a:pPr algn="just">
              <a:lnSpc>
                <a:spcPct val="107000"/>
              </a:lnSpc>
              <a:spcAft>
                <a:spcPts val="800"/>
              </a:spcAft>
            </a:pPr>
            <a:r>
              <a:rPr lang="it-IT" sz="2400" dirty="0">
                <a:latin typeface="Consolas" panose="020B0609020204030204" pitchFamily="49" charset="0"/>
              </a:rPr>
              <a:t>Per ottenere sul display la data e l’ora relativa all’ultima apertura del vano bisognerà passare il comando “LAST OPENING”.</a:t>
            </a:r>
          </a:p>
          <a:p>
            <a:pPr algn="just">
              <a:lnSpc>
                <a:spcPct val="107000"/>
              </a:lnSpc>
              <a:spcAft>
                <a:spcPts val="800"/>
              </a:spcAft>
            </a:pPr>
            <a:r>
              <a:rPr lang="it-IT" sz="2400" dirty="0">
                <a:latin typeface="Consolas" panose="020B0609020204030204" pitchFamily="49" charset="0"/>
              </a:rPr>
              <a:t>Per ottenere sul display il saldo disponibile all’interno di Blue Piggy bisognerà passare il comando “AVAILABLE BALANCE”.</a:t>
            </a:r>
          </a:p>
          <a:p>
            <a:pPr algn="just">
              <a:lnSpc>
                <a:spcPct val="107000"/>
              </a:lnSpc>
              <a:spcAft>
                <a:spcPts val="800"/>
              </a:spcAft>
            </a:pPr>
            <a:r>
              <a:rPr lang="it-IT" sz="2400" dirty="0">
                <a:latin typeface="Consolas" panose="020B0609020204030204" pitchFamily="49" charset="0"/>
              </a:rPr>
              <a:t>Per chiudere l’IDLE di Python bisognerà passare il commando “QUIT”.</a:t>
            </a:r>
          </a:p>
        </p:txBody>
      </p:sp>
    </p:spTree>
    <p:extLst>
      <p:ext uri="{BB962C8B-B14F-4D97-AF65-F5344CB8AC3E}">
        <p14:creationId xmlns:p14="http://schemas.microsoft.com/office/powerpoint/2010/main" val="1937345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a:t>MQTT</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17</a:t>
            </a:fld>
            <a:endParaRPr lang="it-IT" dirty="0"/>
          </a:p>
        </p:txBody>
      </p:sp>
      <p:pic>
        <p:nvPicPr>
          <p:cNvPr id="13" name="Immagine 12">
            <a:extLst>
              <a:ext uri="{FF2B5EF4-FFF2-40B4-BE49-F238E27FC236}">
                <a16:creationId xmlns:a16="http://schemas.microsoft.com/office/drawing/2014/main" id="{221CA330-868D-EBE0-993F-EF9AEE32C7CF}"/>
              </a:ext>
            </a:extLst>
          </p:cNvPr>
          <p:cNvPicPr>
            <a:picLocks noChangeAspect="1"/>
          </p:cNvPicPr>
          <p:nvPr/>
        </p:nvPicPr>
        <p:blipFill rotWithShape="1">
          <a:blip r:embed="rId3"/>
          <a:srcRect l="4273" t="15139" r="4308" b="26400"/>
          <a:stretch/>
        </p:blipFill>
        <p:spPr>
          <a:xfrm>
            <a:off x="2954018" y="1705688"/>
            <a:ext cx="6269432" cy="4009312"/>
          </a:xfrm>
          <a:prstGeom prst="rect">
            <a:avLst/>
          </a:prstGeom>
        </p:spPr>
      </p:pic>
      <p:grpSp>
        <p:nvGrpSpPr>
          <p:cNvPr id="5" name="Google Shape;581;p33">
            <a:extLst>
              <a:ext uri="{FF2B5EF4-FFF2-40B4-BE49-F238E27FC236}">
                <a16:creationId xmlns:a16="http://schemas.microsoft.com/office/drawing/2014/main" id="{CB69C76F-71EF-0609-B5B7-F0FA0C9ACA57}"/>
              </a:ext>
            </a:extLst>
          </p:cNvPr>
          <p:cNvGrpSpPr/>
          <p:nvPr/>
        </p:nvGrpSpPr>
        <p:grpSpPr>
          <a:xfrm>
            <a:off x="2171700" y="1457325"/>
            <a:ext cx="7848600" cy="4638675"/>
            <a:chOff x="3438912" y="1241123"/>
            <a:chExt cx="5041613" cy="2953821"/>
          </a:xfrm>
        </p:grpSpPr>
        <p:sp>
          <p:nvSpPr>
            <p:cNvPr id="6" name="Google Shape;582;p33">
              <a:extLst>
                <a:ext uri="{FF2B5EF4-FFF2-40B4-BE49-F238E27FC236}">
                  <a16:creationId xmlns:a16="http://schemas.microsoft.com/office/drawing/2014/main" id="{B306A155-4842-D3C7-13DE-649EB83CC018}"/>
                </a:ext>
              </a:extLst>
            </p:cNvPr>
            <p:cNvSpPr/>
            <p:nvPr/>
          </p:nvSpPr>
          <p:spPr>
            <a:xfrm>
              <a:off x="3851203" y="1241123"/>
              <a:ext cx="4215484" cy="282167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583;p33">
              <a:extLst>
                <a:ext uri="{FF2B5EF4-FFF2-40B4-BE49-F238E27FC236}">
                  <a16:creationId xmlns:a16="http://schemas.microsoft.com/office/drawing/2014/main" id="{0B45D82C-504E-652D-1DFD-6DBB15EA45A2}"/>
                </a:ext>
              </a:extLst>
            </p:cNvPr>
            <p:cNvSpPr/>
            <p:nvPr/>
          </p:nvSpPr>
          <p:spPr>
            <a:xfrm>
              <a:off x="3438912" y="4117212"/>
              <a:ext cx="5041613" cy="777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584;p33">
              <a:extLst>
                <a:ext uri="{FF2B5EF4-FFF2-40B4-BE49-F238E27FC236}">
                  <a16:creationId xmlns:a16="http://schemas.microsoft.com/office/drawing/2014/main" id="{319526D1-5D7C-CAEA-AD22-CE8525EB5CCE}"/>
                </a:ext>
              </a:extLst>
            </p:cNvPr>
            <p:cNvSpPr/>
            <p:nvPr/>
          </p:nvSpPr>
          <p:spPr>
            <a:xfrm>
              <a:off x="3438912" y="4055026"/>
              <a:ext cx="5040836" cy="6218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585;p33">
              <a:extLst>
                <a:ext uri="{FF2B5EF4-FFF2-40B4-BE49-F238E27FC236}">
                  <a16:creationId xmlns:a16="http://schemas.microsoft.com/office/drawing/2014/main" id="{D6F7CF8A-297B-18B9-FC61-4B2D6D5C39CC}"/>
                </a:ext>
              </a:extLst>
            </p:cNvPr>
            <p:cNvSpPr/>
            <p:nvPr/>
          </p:nvSpPr>
          <p:spPr>
            <a:xfrm>
              <a:off x="5585935" y="4055026"/>
              <a:ext cx="738233" cy="3886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1" name="Immagine 10">
            <a:extLst>
              <a:ext uri="{FF2B5EF4-FFF2-40B4-BE49-F238E27FC236}">
                <a16:creationId xmlns:a16="http://schemas.microsoft.com/office/drawing/2014/main" id="{95848F61-5077-6C55-CBE6-EE50179A6DD5}"/>
              </a:ext>
            </a:extLst>
          </p:cNvPr>
          <p:cNvPicPr>
            <a:picLocks noChangeAspect="1"/>
          </p:cNvPicPr>
          <p:nvPr/>
        </p:nvPicPr>
        <p:blipFill rotWithShape="1">
          <a:blip r:embed="rId4"/>
          <a:srcRect r="6538"/>
          <a:stretch/>
        </p:blipFill>
        <p:spPr>
          <a:xfrm>
            <a:off x="3061447" y="2596735"/>
            <a:ext cx="6078071" cy="2227217"/>
          </a:xfrm>
          <a:prstGeom prst="rect">
            <a:avLst/>
          </a:prstGeom>
        </p:spPr>
      </p:pic>
    </p:spTree>
    <p:extLst>
      <p:ext uri="{BB962C8B-B14F-4D97-AF65-F5344CB8AC3E}">
        <p14:creationId xmlns:p14="http://schemas.microsoft.com/office/powerpoint/2010/main" val="126010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err="1"/>
              <a:t>Telegram</a:t>
            </a:r>
            <a:endParaRPr lang="it-IT" sz="4000" dirty="0"/>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18</a:t>
            </a:fld>
            <a:endParaRPr lang="it-IT" dirty="0"/>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399" y="1546861"/>
            <a:ext cx="7170633" cy="4621372"/>
          </a:xfrm>
        </p:spPr>
        <p:txBody>
          <a:bodyPr rtlCol="0">
            <a:normAutofit fontScale="92500" lnSpcReduction="10000"/>
          </a:bodyPr>
          <a:lstStyle/>
          <a:p>
            <a:pPr marL="0" indent="0" algn="just">
              <a:lnSpc>
                <a:spcPct val="107000"/>
              </a:lnSpc>
              <a:spcAft>
                <a:spcPts val="800"/>
              </a:spcAft>
              <a:buNone/>
            </a:pPr>
            <a:r>
              <a:rPr lang="it-IT" sz="2400" dirty="0">
                <a:latin typeface="Consolas" panose="020B0609020204030204" pitchFamily="49" charset="0"/>
              </a:rPr>
              <a:t>I dati, in continuo aggiornamento, vengono inviati ad un dispositivo mobile tramite </a:t>
            </a:r>
            <a:r>
              <a:rPr lang="it-IT" sz="2400" dirty="0" err="1">
                <a:latin typeface="Consolas" panose="020B0609020204030204" pitchFamily="49" charset="0"/>
              </a:rPr>
              <a:t>Telegram</a:t>
            </a:r>
            <a:r>
              <a:rPr lang="it-IT" sz="2400" dirty="0">
                <a:latin typeface="Consolas" panose="020B0609020204030204" pitchFamily="49" charset="0"/>
              </a:rPr>
              <a:t>. Su richiesta dell’utente tramite i comandi:</a:t>
            </a:r>
          </a:p>
          <a:p>
            <a:pPr algn="just">
              <a:lnSpc>
                <a:spcPct val="107000"/>
              </a:lnSpc>
              <a:spcAft>
                <a:spcPts val="800"/>
              </a:spcAft>
            </a:pPr>
            <a:r>
              <a:rPr lang="it-IT" sz="2400" dirty="0">
                <a:latin typeface="Consolas" panose="020B0609020204030204" pitchFamily="49" charset="0"/>
              </a:rPr>
              <a:t>Password: si riceverà la password generata tramite MQTT per poterla poi inserire sull’IDLE di MQTT.</a:t>
            </a:r>
          </a:p>
          <a:p>
            <a:pPr algn="just">
              <a:lnSpc>
                <a:spcPct val="107000"/>
              </a:lnSpc>
              <a:spcAft>
                <a:spcPts val="800"/>
              </a:spcAft>
            </a:pPr>
            <a:r>
              <a:rPr lang="it-IT" sz="2400" dirty="0">
                <a:latin typeface="Consolas" panose="020B0609020204030204" pitchFamily="49" charset="0"/>
              </a:rPr>
              <a:t>Saldo: si riceve il saldo presente all’interno di Blue Piggy in continuo aggiornamento e il numero di monete differenziate tra le varie tipologie (0.10€, 0.20€, 0.50€, 1.00€, 2.00€).</a:t>
            </a:r>
          </a:p>
        </p:txBody>
      </p:sp>
      <p:pic>
        <p:nvPicPr>
          <p:cNvPr id="12" name="Immagine 11">
            <a:extLst>
              <a:ext uri="{FF2B5EF4-FFF2-40B4-BE49-F238E27FC236}">
                <a16:creationId xmlns:a16="http://schemas.microsoft.com/office/drawing/2014/main" id="{D1458200-A256-1E34-0E3D-1D83567F3F45}"/>
              </a:ext>
            </a:extLst>
          </p:cNvPr>
          <p:cNvPicPr>
            <a:picLocks noChangeAspect="1"/>
          </p:cNvPicPr>
          <p:nvPr/>
        </p:nvPicPr>
        <p:blipFill rotWithShape="1">
          <a:blip r:embed="rId5"/>
          <a:srcRect l="55188" t="28750" r="13906" b="16317"/>
          <a:stretch/>
        </p:blipFill>
        <p:spPr>
          <a:xfrm>
            <a:off x="9118750" y="1971675"/>
            <a:ext cx="2119546" cy="3767324"/>
          </a:xfrm>
          <a:prstGeom prst="rect">
            <a:avLst/>
          </a:prstGeom>
        </p:spPr>
      </p:pic>
      <p:grpSp>
        <p:nvGrpSpPr>
          <p:cNvPr id="5" name="Google Shape;553;p31">
            <a:extLst>
              <a:ext uri="{FF2B5EF4-FFF2-40B4-BE49-F238E27FC236}">
                <a16:creationId xmlns:a16="http://schemas.microsoft.com/office/drawing/2014/main" id="{2098BDDA-E471-0C40-4EC2-58B05322C2FD}"/>
              </a:ext>
            </a:extLst>
          </p:cNvPr>
          <p:cNvGrpSpPr/>
          <p:nvPr/>
        </p:nvGrpSpPr>
        <p:grpSpPr>
          <a:xfrm>
            <a:off x="9118750" y="1659367"/>
            <a:ext cx="2119546" cy="4396359"/>
            <a:chOff x="2547150" y="238125"/>
            <a:chExt cx="2525675" cy="5238750"/>
          </a:xfrm>
        </p:grpSpPr>
        <p:sp>
          <p:nvSpPr>
            <p:cNvPr id="6" name="Google Shape;554;p31">
              <a:extLst>
                <a:ext uri="{FF2B5EF4-FFF2-40B4-BE49-F238E27FC236}">
                  <a16:creationId xmlns:a16="http://schemas.microsoft.com/office/drawing/2014/main" id="{7CB89B30-9E7F-EAF1-BBBA-15395DF6E52F}"/>
                </a:ext>
              </a:extLst>
            </p:cNvPr>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555;p31">
              <a:extLst>
                <a:ext uri="{FF2B5EF4-FFF2-40B4-BE49-F238E27FC236}">
                  <a16:creationId xmlns:a16="http://schemas.microsoft.com/office/drawing/2014/main" id="{83DD56A3-9011-5CBD-D10D-8D76330DFC4F}"/>
                </a:ext>
              </a:extLst>
            </p:cNvPr>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556;p31">
              <a:extLst>
                <a:ext uri="{FF2B5EF4-FFF2-40B4-BE49-F238E27FC236}">
                  <a16:creationId xmlns:a16="http://schemas.microsoft.com/office/drawing/2014/main" id="{761E2632-9686-778C-443B-CC2B76E3A30A}"/>
                </a:ext>
              </a:extLst>
            </p:cNvPr>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557;p31">
              <a:extLst>
                <a:ext uri="{FF2B5EF4-FFF2-40B4-BE49-F238E27FC236}">
                  <a16:creationId xmlns:a16="http://schemas.microsoft.com/office/drawing/2014/main" id="{2F65DD48-9980-68A0-EC43-CFDA097827C4}"/>
                </a:ext>
              </a:extLst>
            </p:cNvPr>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3" name="Screen_Recording_20220623-185240_Telegram">
            <a:hlinkClick r:id="" action="ppaction://media"/>
            <a:extLst>
              <a:ext uri="{FF2B5EF4-FFF2-40B4-BE49-F238E27FC236}">
                <a16:creationId xmlns:a16="http://schemas.microsoft.com/office/drawing/2014/main" id="{572863ED-490E-ED97-A7C9-18F41DA1F35E}"/>
              </a:ext>
            </a:extLst>
          </p:cNvPr>
          <p:cNvPicPr>
            <a:picLocks noChangeAspect="1"/>
          </p:cNvPicPr>
          <p:nvPr>
            <a:videoFile r:link="rId1"/>
            <p:extLst>
              <p:ext uri="{DAA4B4D4-6D71-4841-9C94-3DE7FCFB9230}">
                <p14:media xmlns:p14="http://schemas.microsoft.com/office/powerpoint/2010/main" r:embed="rId2">
                  <p14:trim st="3000" end="2267.8"/>
                </p14:media>
              </p:ext>
            </p:extLst>
          </p:nvPr>
        </p:nvPicPr>
        <p:blipFill>
          <a:blip r:embed="rId6"/>
          <a:stretch>
            <a:fillRect/>
          </a:stretch>
        </p:blipFill>
        <p:spPr>
          <a:xfrm>
            <a:off x="9188450" y="2063464"/>
            <a:ext cx="1987549" cy="3589740"/>
          </a:xfrm>
          <a:prstGeom prst="rect">
            <a:avLst/>
          </a:prstGeom>
        </p:spPr>
      </p:pic>
    </p:spTree>
    <p:extLst>
      <p:ext uri="{BB962C8B-B14F-4D97-AF65-F5344CB8AC3E}">
        <p14:creationId xmlns:p14="http://schemas.microsoft.com/office/powerpoint/2010/main" val="2346626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BD179B88-D43C-4A31-9A52-3498E9430782}"/>
              </a:ext>
            </a:extLst>
          </p:cNvPr>
          <p:cNvSpPr>
            <a:spLocks noGrp="1"/>
          </p:cNvSpPr>
          <p:nvPr>
            <p:ph type="title"/>
          </p:nvPr>
        </p:nvSpPr>
        <p:spPr/>
        <p:txBody>
          <a:bodyPr rtlCol="0">
            <a:normAutofit/>
          </a:bodyPr>
          <a:lstStyle/>
          <a:p>
            <a:pPr rtl="0"/>
            <a:r>
              <a:rPr lang="it-IT" dirty="0" err="1"/>
              <a:t>Grafana</a:t>
            </a:r>
            <a:endParaRPr lang="it-IT" dirty="0"/>
          </a:p>
        </p:txBody>
      </p:sp>
      <p:sp>
        <p:nvSpPr>
          <p:cNvPr id="2" name="Segnaposto numero diapositiva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rtlCol="0"/>
          <a:lstStyle/>
          <a:p>
            <a:pPr rtl="0"/>
            <a:fld id="{C263D6C4-4840-40CC-AC84-17E24B3B7BDE}" type="slidenum">
              <a:rPr lang="it-IT" smtClean="0"/>
              <a:pPr rtl="0"/>
              <a:t>19</a:t>
            </a:fld>
            <a:endParaRPr lang="it-IT"/>
          </a:p>
        </p:txBody>
      </p:sp>
    </p:spTree>
    <p:extLst>
      <p:ext uri="{BB962C8B-B14F-4D97-AF65-F5344CB8AC3E}">
        <p14:creationId xmlns:p14="http://schemas.microsoft.com/office/powerpoint/2010/main" val="1263648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E3BD8413-C238-49D7-A4E1-E8FEF1811A0E}"/>
              </a:ext>
            </a:extLst>
          </p:cNvPr>
          <p:cNvSpPr>
            <a:spLocks noGrp="1"/>
          </p:cNvSpPr>
          <p:nvPr>
            <p:ph type="title"/>
          </p:nvPr>
        </p:nvSpPr>
        <p:spPr/>
        <p:txBody>
          <a:bodyPr rtlCol="0"/>
          <a:lstStyle/>
          <a:p>
            <a:pPr rtl="0"/>
            <a:r>
              <a:rPr lang="it-IT" dirty="0"/>
              <a:t>Obiettivi del progetto</a:t>
            </a:r>
          </a:p>
        </p:txBody>
      </p:sp>
      <p:sp>
        <p:nvSpPr>
          <p:cNvPr id="2" name="Segnaposto numero diapositiva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rtlCol="0"/>
          <a:lstStyle/>
          <a:p>
            <a:pPr rtl="0"/>
            <a:fld id="{C263D6C4-4840-40CC-AC84-17E24B3B7BDE}" type="slidenum">
              <a:rPr lang="it-IT" smtClean="0"/>
              <a:pPr/>
              <a:t>2</a:t>
            </a:fld>
            <a:endParaRPr lang="it-IT"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err="1"/>
              <a:t>Grafana</a:t>
            </a:r>
            <a:endParaRPr lang="it-IT" sz="4000" dirty="0"/>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20</a:t>
            </a:fld>
            <a:endParaRPr lang="it-IT" dirty="0"/>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1546861"/>
            <a:ext cx="10922794" cy="4621372"/>
          </a:xfrm>
        </p:spPr>
        <p:txBody>
          <a:bodyPr rtlCol="0">
            <a:normAutofit/>
          </a:bodyPr>
          <a:lstStyle/>
          <a:p>
            <a:pPr marL="0" indent="0" algn="just">
              <a:lnSpc>
                <a:spcPct val="107000"/>
              </a:lnSpc>
              <a:spcAft>
                <a:spcPts val="800"/>
              </a:spcAft>
              <a:buNone/>
            </a:pPr>
            <a:r>
              <a:rPr lang="it-IT" sz="3200" dirty="0">
                <a:latin typeface="Consolas" panose="020B0609020204030204" pitchFamily="49" charset="0"/>
              </a:rPr>
              <a:t>Tramite </a:t>
            </a:r>
            <a:r>
              <a:rPr lang="it-IT" sz="3200" dirty="0" err="1">
                <a:latin typeface="Consolas" panose="020B0609020204030204" pitchFamily="49" charset="0"/>
              </a:rPr>
              <a:t>Zerynth</a:t>
            </a:r>
            <a:r>
              <a:rPr lang="it-IT" sz="3200" dirty="0">
                <a:latin typeface="Consolas" panose="020B0609020204030204" pitchFamily="49" charset="0"/>
              </a:rPr>
              <a:t> Cloud ci viene offerto il servizio </a:t>
            </a:r>
            <a:r>
              <a:rPr lang="it-IT" sz="3200" dirty="0" err="1">
                <a:latin typeface="Consolas" panose="020B0609020204030204" pitchFamily="49" charset="0"/>
              </a:rPr>
              <a:t>Grafana</a:t>
            </a:r>
            <a:r>
              <a:rPr lang="it-IT" sz="3200" dirty="0">
                <a:latin typeface="Consolas" panose="020B0609020204030204" pitchFamily="49" charset="0"/>
              </a:rPr>
              <a:t>, un componente applicativo che ci permette, inviando i dati relativi al saldo e </a:t>
            </a:r>
            <a:r>
              <a:rPr lang="it-IT" sz="3200">
                <a:latin typeface="Consolas" panose="020B0609020204030204" pitchFamily="49" charset="0"/>
              </a:rPr>
              <a:t>al quantitativo </a:t>
            </a:r>
            <a:r>
              <a:rPr lang="it-IT" sz="3200" dirty="0">
                <a:latin typeface="Consolas" panose="020B0609020204030204" pitchFamily="49" charset="0"/>
              </a:rPr>
              <a:t>di monete inserite all’interno di Blue Piggy, di creare dei grafici che consentono di descrivere l’andamento di quest’ultimi rispetto al quantitativo di tempo da noi impostato.</a:t>
            </a:r>
          </a:p>
        </p:txBody>
      </p:sp>
    </p:spTree>
    <p:extLst>
      <p:ext uri="{BB962C8B-B14F-4D97-AF65-F5344CB8AC3E}">
        <p14:creationId xmlns:p14="http://schemas.microsoft.com/office/powerpoint/2010/main" val="23046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err="1"/>
              <a:t>Grafana</a:t>
            </a:r>
            <a:endParaRPr lang="it-IT" sz="4000" dirty="0"/>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21</a:t>
            </a:fld>
            <a:endParaRPr lang="it-IT" dirty="0"/>
          </a:p>
        </p:txBody>
      </p:sp>
      <p:pic>
        <p:nvPicPr>
          <p:cNvPr id="13" name="Immagine 12">
            <a:extLst>
              <a:ext uri="{FF2B5EF4-FFF2-40B4-BE49-F238E27FC236}">
                <a16:creationId xmlns:a16="http://schemas.microsoft.com/office/drawing/2014/main" id="{221CA330-868D-EBE0-993F-EF9AEE32C7CF}"/>
              </a:ext>
            </a:extLst>
          </p:cNvPr>
          <p:cNvPicPr>
            <a:picLocks noChangeAspect="1"/>
          </p:cNvPicPr>
          <p:nvPr/>
        </p:nvPicPr>
        <p:blipFill rotWithShape="1">
          <a:blip r:embed="rId3"/>
          <a:srcRect l="8002" t="15139" r="8362" b="26400"/>
          <a:stretch/>
        </p:blipFill>
        <p:spPr>
          <a:xfrm>
            <a:off x="1026180" y="2325445"/>
            <a:ext cx="4456933" cy="3115479"/>
          </a:xfrm>
          <a:prstGeom prst="rect">
            <a:avLst/>
          </a:prstGeom>
        </p:spPr>
      </p:pic>
      <p:grpSp>
        <p:nvGrpSpPr>
          <p:cNvPr id="5" name="Google Shape;581;p33">
            <a:extLst>
              <a:ext uri="{FF2B5EF4-FFF2-40B4-BE49-F238E27FC236}">
                <a16:creationId xmlns:a16="http://schemas.microsoft.com/office/drawing/2014/main" id="{CB69C76F-71EF-0609-B5B7-F0FA0C9ACA57}"/>
              </a:ext>
            </a:extLst>
          </p:cNvPr>
          <p:cNvGrpSpPr/>
          <p:nvPr/>
        </p:nvGrpSpPr>
        <p:grpSpPr>
          <a:xfrm>
            <a:off x="484460" y="2150323"/>
            <a:ext cx="5568043" cy="3604532"/>
            <a:chOff x="3438912" y="1241123"/>
            <a:chExt cx="5041613" cy="2953821"/>
          </a:xfrm>
        </p:grpSpPr>
        <p:sp>
          <p:nvSpPr>
            <p:cNvPr id="6" name="Google Shape;582;p33">
              <a:extLst>
                <a:ext uri="{FF2B5EF4-FFF2-40B4-BE49-F238E27FC236}">
                  <a16:creationId xmlns:a16="http://schemas.microsoft.com/office/drawing/2014/main" id="{B306A155-4842-D3C7-13DE-649EB83CC018}"/>
                </a:ext>
              </a:extLst>
            </p:cNvPr>
            <p:cNvSpPr/>
            <p:nvPr/>
          </p:nvSpPr>
          <p:spPr>
            <a:xfrm>
              <a:off x="3851203" y="1241123"/>
              <a:ext cx="4215484" cy="282167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583;p33">
              <a:extLst>
                <a:ext uri="{FF2B5EF4-FFF2-40B4-BE49-F238E27FC236}">
                  <a16:creationId xmlns:a16="http://schemas.microsoft.com/office/drawing/2014/main" id="{0B45D82C-504E-652D-1DFD-6DBB15EA45A2}"/>
                </a:ext>
              </a:extLst>
            </p:cNvPr>
            <p:cNvSpPr/>
            <p:nvPr/>
          </p:nvSpPr>
          <p:spPr>
            <a:xfrm>
              <a:off x="3438912" y="4117212"/>
              <a:ext cx="5041613" cy="777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584;p33">
              <a:extLst>
                <a:ext uri="{FF2B5EF4-FFF2-40B4-BE49-F238E27FC236}">
                  <a16:creationId xmlns:a16="http://schemas.microsoft.com/office/drawing/2014/main" id="{319526D1-5D7C-CAEA-AD22-CE8525EB5CCE}"/>
                </a:ext>
              </a:extLst>
            </p:cNvPr>
            <p:cNvSpPr/>
            <p:nvPr/>
          </p:nvSpPr>
          <p:spPr>
            <a:xfrm>
              <a:off x="3438912" y="4055026"/>
              <a:ext cx="5040836" cy="6218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585;p33">
              <a:extLst>
                <a:ext uri="{FF2B5EF4-FFF2-40B4-BE49-F238E27FC236}">
                  <a16:creationId xmlns:a16="http://schemas.microsoft.com/office/drawing/2014/main" id="{D6F7CF8A-297B-18B9-FC61-4B2D6D5C39CC}"/>
                </a:ext>
              </a:extLst>
            </p:cNvPr>
            <p:cNvSpPr/>
            <p:nvPr/>
          </p:nvSpPr>
          <p:spPr>
            <a:xfrm>
              <a:off x="5585935" y="4055026"/>
              <a:ext cx="738233" cy="3886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5" name="Immagine 24">
            <a:extLst>
              <a:ext uri="{FF2B5EF4-FFF2-40B4-BE49-F238E27FC236}">
                <a16:creationId xmlns:a16="http://schemas.microsoft.com/office/drawing/2014/main" id="{261E6ECC-EE74-71A7-05FD-564168BDC330}"/>
              </a:ext>
            </a:extLst>
          </p:cNvPr>
          <p:cNvPicPr>
            <a:picLocks noChangeAspect="1"/>
          </p:cNvPicPr>
          <p:nvPr/>
        </p:nvPicPr>
        <p:blipFill rotWithShape="1">
          <a:blip r:embed="rId3"/>
          <a:srcRect l="8002" t="15139" r="8362" b="26400"/>
          <a:stretch/>
        </p:blipFill>
        <p:spPr>
          <a:xfrm>
            <a:off x="6795267" y="2325445"/>
            <a:ext cx="4456933" cy="3115479"/>
          </a:xfrm>
          <a:prstGeom prst="rect">
            <a:avLst/>
          </a:prstGeom>
        </p:spPr>
      </p:pic>
      <p:grpSp>
        <p:nvGrpSpPr>
          <p:cNvPr id="26" name="Google Shape;581;p33">
            <a:extLst>
              <a:ext uri="{FF2B5EF4-FFF2-40B4-BE49-F238E27FC236}">
                <a16:creationId xmlns:a16="http://schemas.microsoft.com/office/drawing/2014/main" id="{F8134BAE-93E2-D5FF-CB1A-2D66C82C1B1C}"/>
              </a:ext>
            </a:extLst>
          </p:cNvPr>
          <p:cNvGrpSpPr/>
          <p:nvPr/>
        </p:nvGrpSpPr>
        <p:grpSpPr>
          <a:xfrm>
            <a:off x="6253547" y="2150323"/>
            <a:ext cx="5568043" cy="3604532"/>
            <a:chOff x="3438912" y="1241123"/>
            <a:chExt cx="5041613" cy="2953821"/>
          </a:xfrm>
        </p:grpSpPr>
        <p:sp>
          <p:nvSpPr>
            <p:cNvPr id="27" name="Google Shape;582;p33">
              <a:extLst>
                <a:ext uri="{FF2B5EF4-FFF2-40B4-BE49-F238E27FC236}">
                  <a16:creationId xmlns:a16="http://schemas.microsoft.com/office/drawing/2014/main" id="{CDAF754F-27E3-BA36-C8D5-3A286A60BEB8}"/>
                </a:ext>
              </a:extLst>
            </p:cNvPr>
            <p:cNvSpPr/>
            <p:nvPr/>
          </p:nvSpPr>
          <p:spPr>
            <a:xfrm>
              <a:off x="3851203" y="1241123"/>
              <a:ext cx="4215484" cy="282167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583;p33">
              <a:extLst>
                <a:ext uri="{FF2B5EF4-FFF2-40B4-BE49-F238E27FC236}">
                  <a16:creationId xmlns:a16="http://schemas.microsoft.com/office/drawing/2014/main" id="{A38E1233-BCD1-D209-0A98-20706CF47AD1}"/>
                </a:ext>
              </a:extLst>
            </p:cNvPr>
            <p:cNvSpPr/>
            <p:nvPr/>
          </p:nvSpPr>
          <p:spPr>
            <a:xfrm>
              <a:off x="3438912" y="4117212"/>
              <a:ext cx="5041613" cy="777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584;p33">
              <a:extLst>
                <a:ext uri="{FF2B5EF4-FFF2-40B4-BE49-F238E27FC236}">
                  <a16:creationId xmlns:a16="http://schemas.microsoft.com/office/drawing/2014/main" id="{66C1D462-D1CA-2785-107B-5DD678A7783D}"/>
                </a:ext>
              </a:extLst>
            </p:cNvPr>
            <p:cNvSpPr/>
            <p:nvPr/>
          </p:nvSpPr>
          <p:spPr>
            <a:xfrm>
              <a:off x="3438912" y="4055026"/>
              <a:ext cx="5040836" cy="6218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585;p33">
              <a:extLst>
                <a:ext uri="{FF2B5EF4-FFF2-40B4-BE49-F238E27FC236}">
                  <a16:creationId xmlns:a16="http://schemas.microsoft.com/office/drawing/2014/main" id="{147E9229-76EB-58F5-7199-D21DE680351E}"/>
                </a:ext>
              </a:extLst>
            </p:cNvPr>
            <p:cNvSpPr/>
            <p:nvPr/>
          </p:nvSpPr>
          <p:spPr>
            <a:xfrm>
              <a:off x="5585935" y="4055026"/>
              <a:ext cx="738233" cy="3886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1" name="Immagine 10" descr="Immagine che contiene testo, monitor, interni, elettronico&#10;&#10;Descrizione generata automaticamente">
            <a:extLst>
              <a:ext uri="{FF2B5EF4-FFF2-40B4-BE49-F238E27FC236}">
                <a16:creationId xmlns:a16="http://schemas.microsoft.com/office/drawing/2014/main" id="{23398937-2699-24C0-F5BE-65050C2DCC84}"/>
              </a:ext>
            </a:extLst>
          </p:cNvPr>
          <p:cNvPicPr>
            <a:picLocks noChangeAspect="1"/>
          </p:cNvPicPr>
          <p:nvPr/>
        </p:nvPicPr>
        <p:blipFill>
          <a:blip r:embed="rId4"/>
          <a:stretch>
            <a:fillRect/>
          </a:stretch>
        </p:blipFill>
        <p:spPr>
          <a:xfrm>
            <a:off x="1120775" y="2366207"/>
            <a:ext cx="4305300" cy="3015418"/>
          </a:xfrm>
          <a:prstGeom prst="rect">
            <a:avLst/>
          </a:prstGeom>
        </p:spPr>
      </p:pic>
      <p:pic>
        <p:nvPicPr>
          <p:cNvPr id="14" name="Immagine 13" descr="Immagine che contiene testo, interni, monitor&#10;&#10;Descrizione generata automaticamente">
            <a:extLst>
              <a:ext uri="{FF2B5EF4-FFF2-40B4-BE49-F238E27FC236}">
                <a16:creationId xmlns:a16="http://schemas.microsoft.com/office/drawing/2014/main" id="{392EB62C-3FCE-3C10-FFD4-51DC47ABDA0D}"/>
              </a:ext>
            </a:extLst>
          </p:cNvPr>
          <p:cNvPicPr>
            <a:picLocks noChangeAspect="1"/>
          </p:cNvPicPr>
          <p:nvPr/>
        </p:nvPicPr>
        <p:blipFill>
          <a:blip r:embed="rId5"/>
          <a:stretch>
            <a:fillRect/>
          </a:stretch>
        </p:blipFill>
        <p:spPr>
          <a:xfrm>
            <a:off x="6892925" y="2366207"/>
            <a:ext cx="4302126" cy="3015418"/>
          </a:xfrm>
          <a:prstGeom prst="rect">
            <a:avLst/>
          </a:prstGeom>
        </p:spPr>
      </p:pic>
    </p:spTree>
    <p:extLst>
      <p:ext uri="{BB962C8B-B14F-4D97-AF65-F5344CB8AC3E}">
        <p14:creationId xmlns:p14="http://schemas.microsoft.com/office/powerpoint/2010/main" val="3558380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646331"/>
          </a:xfrm>
        </p:spPr>
        <p:txBody>
          <a:bodyPr rtlCol="0"/>
          <a:lstStyle/>
          <a:p>
            <a:pPr algn="ctr"/>
            <a:r>
              <a:rPr lang="it-IT" sz="4000" dirty="0"/>
              <a:t>YouTube</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22</a:t>
            </a:fld>
            <a:endParaRPr lang="it-IT" dirty="0"/>
          </a:p>
        </p:txBody>
      </p:sp>
      <p:pic>
        <p:nvPicPr>
          <p:cNvPr id="13" name="Immagine 12">
            <a:extLst>
              <a:ext uri="{FF2B5EF4-FFF2-40B4-BE49-F238E27FC236}">
                <a16:creationId xmlns:a16="http://schemas.microsoft.com/office/drawing/2014/main" id="{221CA330-868D-EBE0-993F-EF9AEE32C7CF}"/>
              </a:ext>
            </a:extLst>
          </p:cNvPr>
          <p:cNvPicPr>
            <a:picLocks noChangeAspect="1"/>
          </p:cNvPicPr>
          <p:nvPr/>
        </p:nvPicPr>
        <p:blipFill rotWithShape="1">
          <a:blip r:embed="rId3"/>
          <a:srcRect l="8002" t="15139" r="8362" b="26400"/>
          <a:stretch/>
        </p:blipFill>
        <p:spPr>
          <a:xfrm>
            <a:off x="3767319" y="1797475"/>
            <a:ext cx="4456933" cy="3115479"/>
          </a:xfrm>
          <a:prstGeom prst="rect">
            <a:avLst/>
          </a:prstGeom>
        </p:spPr>
      </p:pic>
      <p:grpSp>
        <p:nvGrpSpPr>
          <p:cNvPr id="5" name="Google Shape;581;p33">
            <a:extLst>
              <a:ext uri="{FF2B5EF4-FFF2-40B4-BE49-F238E27FC236}">
                <a16:creationId xmlns:a16="http://schemas.microsoft.com/office/drawing/2014/main" id="{CB69C76F-71EF-0609-B5B7-F0FA0C9ACA57}"/>
              </a:ext>
            </a:extLst>
          </p:cNvPr>
          <p:cNvGrpSpPr/>
          <p:nvPr/>
        </p:nvGrpSpPr>
        <p:grpSpPr>
          <a:xfrm>
            <a:off x="3311978" y="1626734"/>
            <a:ext cx="5568043" cy="3604532"/>
            <a:chOff x="3438912" y="1241123"/>
            <a:chExt cx="5041613" cy="2953821"/>
          </a:xfrm>
        </p:grpSpPr>
        <p:sp>
          <p:nvSpPr>
            <p:cNvPr id="6" name="Google Shape;582;p33">
              <a:extLst>
                <a:ext uri="{FF2B5EF4-FFF2-40B4-BE49-F238E27FC236}">
                  <a16:creationId xmlns:a16="http://schemas.microsoft.com/office/drawing/2014/main" id="{B306A155-4842-D3C7-13DE-649EB83CC018}"/>
                </a:ext>
              </a:extLst>
            </p:cNvPr>
            <p:cNvSpPr/>
            <p:nvPr/>
          </p:nvSpPr>
          <p:spPr>
            <a:xfrm>
              <a:off x="3851203" y="1241123"/>
              <a:ext cx="4215484" cy="282167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583;p33">
              <a:extLst>
                <a:ext uri="{FF2B5EF4-FFF2-40B4-BE49-F238E27FC236}">
                  <a16:creationId xmlns:a16="http://schemas.microsoft.com/office/drawing/2014/main" id="{0B45D82C-504E-652D-1DFD-6DBB15EA45A2}"/>
                </a:ext>
              </a:extLst>
            </p:cNvPr>
            <p:cNvSpPr/>
            <p:nvPr/>
          </p:nvSpPr>
          <p:spPr>
            <a:xfrm>
              <a:off x="3438912" y="4117212"/>
              <a:ext cx="5041613" cy="777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584;p33">
              <a:extLst>
                <a:ext uri="{FF2B5EF4-FFF2-40B4-BE49-F238E27FC236}">
                  <a16:creationId xmlns:a16="http://schemas.microsoft.com/office/drawing/2014/main" id="{319526D1-5D7C-CAEA-AD22-CE8525EB5CCE}"/>
                </a:ext>
              </a:extLst>
            </p:cNvPr>
            <p:cNvSpPr/>
            <p:nvPr/>
          </p:nvSpPr>
          <p:spPr>
            <a:xfrm>
              <a:off x="3438912" y="4055026"/>
              <a:ext cx="5040836" cy="6218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585;p33">
              <a:extLst>
                <a:ext uri="{FF2B5EF4-FFF2-40B4-BE49-F238E27FC236}">
                  <a16:creationId xmlns:a16="http://schemas.microsoft.com/office/drawing/2014/main" id="{D6F7CF8A-297B-18B9-FC61-4B2D6D5C39CC}"/>
                </a:ext>
              </a:extLst>
            </p:cNvPr>
            <p:cNvSpPr/>
            <p:nvPr/>
          </p:nvSpPr>
          <p:spPr>
            <a:xfrm>
              <a:off x="5585935" y="4055026"/>
              <a:ext cx="738233" cy="3886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8" name="Immagine 7" descr="Immagine che contiene testo, arancia, bevanda&#10;&#10;Descrizione generata automaticamente">
            <a:hlinkClick r:id="rId4"/>
            <a:extLst>
              <a:ext uri="{FF2B5EF4-FFF2-40B4-BE49-F238E27FC236}">
                <a16:creationId xmlns:a16="http://schemas.microsoft.com/office/drawing/2014/main" id="{B0C5BA9A-95FF-AA61-A838-3E021174743E}"/>
              </a:ext>
            </a:extLst>
          </p:cNvPr>
          <p:cNvPicPr>
            <a:picLocks noChangeAspect="1"/>
          </p:cNvPicPr>
          <p:nvPr/>
        </p:nvPicPr>
        <p:blipFill>
          <a:blip r:embed="rId5"/>
          <a:stretch>
            <a:fillRect/>
          </a:stretch>
        </p:blipFill>
        <p:spPr>
          <a:xfrm>
            <a:off x="3949831" y="1835944"/>
            <a:ext cx="4283754" cy="3018631"/>
          </a:xfrm>
          <a:prstGeom prst="rect">
            <a:avLst/>
          </a:prstGeom>
        </p:spPr>
      </p:pic>
    </p:spTree>
    <p:extLst>
      <p:ext uri="{BB962C8B-B14F-4D97-AF65-F5344CB8AC3E}">
        <p14:creationId xmlns:p14="http://schemas.microsoft.com/office/powerpoint/2010/main" val="3537598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32BE5BF-9922-45FB-8F3F-4446D40A051B}"/>
              </a:ext>
            </a:extLst>
          </p:cNvPr>
          <p:cNvSpPr>
            <a:spLocks noGrp="1"/>
          </p:cNvSpPr>
          <p:nvPr>
            <p:ph type="ctrTitle"/>
          </p:nvPr>
        </p:nvSpPr>
        <p:spPr/>
        <p:txBody>
          <a:bodyPr rtlCol="0"/>
          <a:lstStyle/>
          <a:p>
            <a:pPr rtl="0"/>
            <a:r>
              <a:rPr lang="it-IT"/>
              <a:t>Grazie</a:t>
            </a:r>
          </a:p>
        </p:txBody>
      </p:sp>
    </p:spTree>
    <p:extLst>
      <p:ext uri="{BB962C8B-B14F-4D97-AF65-F5344CB8AC3E}">
        <p14:creationId xmlns:p14="http://schemas.microsoft.com/office/powerpoint/2010/main" val="429771863"/>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7875C19A-1AAE-476A-A316-A2CF92D763D3}"/>
              </a:ext>
            </a:extLst>
          </p:cNvPr>
          <p:cNvSpPr>
            <a:spLocks noGrp="1"/>
          </p:cNvSpPr>
          <p:nvPr>
            <p:ph type="title"/>
          </p:nvPr>
        </p:nvSpPr>
        <p:spPr>
          <a:xfrm>
            <a:off x="444499" y="727982"/>
            <a:ext cx="11214100" cy="646331"/>
          </a:xfrm>
        </p:spPr>
        <p:txBody>
          <a:bodyPr rtlCol="0"/>
          <a:lstStyle/>
          <a:p>
            <a:pPr rtl="0"/>
            <a:r>
              <a:rPr lang="it-IT" sz="4000" dirty="0"/>
              <a:t>Obbiettivi del progetto</a:t>
            </a:r>
          </a:p>
        </p:txBody>
      </p:sp>
      <p:sp>
        <p:nvSpPr>
          <p:cNvPr id="10" name="Segnaposto testo 9">
            <a:extLst>
              <a:ext uri="{FF2B5EF4-FFF2-40B4-BE49-F238E27FC236}">
                <a16:creationId xmlns:a16="http://schemas.microsoft.com/office/drawing/2014/main" id="{EF2BC084-E6DB-4DE7-B309-042A85EBA700}"/>
              </a:ext>
            </a:extLst>
          </p:cNvPr>
          <p:cNvSpPr>
            <a:spLocks noGrp="1"/>
          </p:cNvSpPr>
          <p:nvPr>
            <p:ph type="body" sz="quarter" idx="13"/>
          </p:nvPr>
        </p:nvSpPr>
        <p:spPr>
          <a:xfrm>
            <a:off x="444499" y="1625385"/>
            <a:ext cx="7108825" cy="4093243"/>
          </a:xfrm>
        </p:spPr>
        <p:txBody>
          <a:bodyPr rtlCol="0"/>
          <a:lstStyle/>
          <a:p>
            <a:pPr marL="466725" indent="-285750" algn="just">
              <a:lnSpc>
                <a:spcPct val="107000"/>
              </a:lnSpc>
              <a:spcAft>
                <a:spcPts val="800"/>
              </a:spcAft>
              <a:tabLst>
                <a:tab pos="271463" algn="l"/>
              </a:tabLst>
            </a:pPr>
            <a:r>
              <a:rPr lang="it-IT" sz="1800" dirty="0">
                <a:effectLst/>
                <a:latin typeface="Calibri" panose="020F0502020204030204" pitchFamily="34" charset="0"/>
                <a:ea typeface="Calibri" panose="020F0502020204030204" pitchFamily="34" charset="0"/>
                <a:cs typeface="Times New Roman" panose="02020603050405020304" pitchFamily="18" charset="0"/>
              </a:rPr>
              <a:t>Scopo del progetto è quello di creare un salvadanaio capace di contare le monete differenziandole per valore.</a:t>
            </a:r>
          </a:p>
          <a:p>
            <a:pPr marL="466725" indent="-285750" algn="just">
              <a:lnSpc>
                <a:spcPct val="107000"/>
              </a:lnSpc>
              <a:spcAft>
                <a:spcPts val="800"/>
              </a:spcAft>
              <a:tabLst>
                <a:tab pos="271463" algn="l"/>
              </a:tabLst>
            </a:pPr>
            <a:r>
              <a:rPr lang="it-IT" sz="1800" dirty="0">
                <a:effectLst/>
                <a:latin typeface="Calibri" panose="020F0502020204030204" pitchFamily="34" charset="0"/>
                <a:ea typeface="Calibri" panose="020F0502020204030204" pitchFamily="34" charset="0"/>
                <a:cs typeface="Times New Roman" panose="02020603050405020304" pitchFamily="18" charset="0"/>
              </a:rPr>
              <a:t>Una volta inserita la moneta attraverso una canalina da noi progetta, questa scivolerà su di essa e confluirà automaticamente in una seconda canalina dotata di ingressi differenziati a seconda del valore delle monete (0.10 €, 0.20 €, 0.50 €, 1.00 €, 2.00 €).</a:t>
            </a:r>
          </a:p>
          <a:p>
            <a:pPr marL="466725" indent="-285750" algn="just">
              <a:lnSpc>
                <a:spcPct val="107000"/>
              </a:lnSpc>
              <a:spcAft>
                <a:spcPts val="800"/>
              </a:spcAft>
              <a:tabLst>
                <a:tab pos="271463" algn="l"/>
              </a:tabLst>
            </a:pPr>
            <a:r>
              <a:rPr lang="it-IT" sz="1800" dirty="0">
                <a:effectLst/>
                <a:latin typeface="Calibri" panose="020F0502020204030204" pitchFamily="34" charset="0"/>
                <a:ea typeface="Calibri" panose="020F0502020204030204" pitchFamily="34" charset="0"/>
                <a:cs typeface="Times New Roman" panose="02020603050405020304" pitchFamily="18" charset="0"/>
              </a:rPr>
              <a:t>Sulla seconda canalina è posto un sensore ad infrarossi che rilevato il passaggio della moneta segnalerà sul display il suo valore ed aggiornerà il saldo del totale delle monete inserite.</a:t>
            </a:r>
          </a:p>
          <a:p>
            <a:pPr marL="466725" indent="-285750" algn="just">
              <a:lnSpc>
                <a:spcPct val="107000"/>
              </a:lnSpc>
              <a:spcAft>
                <a:spcPts val="800"/>
              </a:spcAft>
              <a:tabLst>
                <a:tab pos="271463" algn="l"/>
              </a:tabLst>
            </a:pPr>
            <a:r>
              <a:rPr lang="it-IT" sz="1800" dirty="0">
                <a:effectLst/>
                <a:latin typeface="Calibri" panose="020F0502020204030204" pitchFamily="34" charset="0"/>
                <a:ea typeface="Calibri" panose="020F0502020204030204" pitchFamily="34" charset="0"/>
                <a:cs typeface="Times New Roman" panose="02020603050405020304" pitchFamily="18" charset="0"/>
              </a:rPr>
              <a:t>Il vano di accesso al cassetto in cui si raccolgono le monete è bloccato da un servomotore che può essere sbloccato tramite comandi MQTT.</a:t>
            </a:r>
          </a:p>
        </p:txBody>
      </p:sp>
      <p:sp>
        <p:nvSpPr>
          <p:cNvPr id="2" name="Segnaposto numero diapositiva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rtlCol="0"/>
          <a:lstStyle/>
          <a:p>
            <a:pPr rtl="0"/>
            <a:fld id="{C263D6C4-4840-40CC-AC84-17E24B3B7BDE}" type="slidenum">
              <a:rPr lang="it-IT" smtClean="0"/>
              <a:pPr rtl="0"/>
              <a:t>3</a:t>
            </a:fld>
            <a:endParaRPr lang="it-IT" dirty="0"/>
          </a:p>
        </p:txBody>
      </p:sp>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egnaposto testo 9">
            <a:extLst>
              <a:ext uri="{FF2B5EF4-FFF2-40B4-BE49-F238E27FC236}">
                <a16:creationId xmlns:a16="http://schemas.microsoft.com/office/drawing/2014/main" id="{EF2BC084-E6DB-4DE7-B309-042A85EBA700}"/>
              </a:ext>
            </a:extLst>
          </p:cNvPr>
          <p:cNvSpPr>
            <a:spLocks noGrp="1"/>
          </p:cNvSpPr>
          <p:nvPr>
            <p:ph type="body" sz="quarter" idx="13"/>
          </p:nvPr>
        </p:nvSpPr>
        <p:spPr>
          <a:xfrm>
            <a:off x="444499" y="1197121"/>
            <a:ext cx="7804151" cy="5238404"/>
          </a:xfrm>
        </p:spPr>
        <p:txBody>
          <a:bodyPr rtlCol="0">
            <a:normAutofit fontScale="92500" lnSpcReduction="10000"/>
          </a:bodyPr>
          <a:lstStyle/>
          <a:p>
            <a:pPr marL="0" indent="0" algn="just">
              <a:buNone/>
            </a:pPr>
            <a:r>
              <a:rPr lang="it-IT" sz="2000" dirty="0"/>
              <a:t>L’utente, attraverso MQTT, potrà inserire la password per sbloccare il vano del conta monete.</a:t>
            </a:r>
          </a:p>
          <a:p>
            <a:pPr marL="0" indent="0" algn="just">
              <a:buNone/>
            </a:pPr>
            <a:r>
              <a:rPr lang="it-IT" sz="2000" dirty="0"/>
              <a:t>Tramite i comandi MQTT:</a:t>
            </a:r>
          </a:p>
          <a:p>
            <a:pPr algn="just"/>
            <a:r>
              <a:rPr lang="it-IT" sz="2000" dirty="0"/>
              <a:t>SEND PASSWORD: viene inviata la password per lo sblocco del vano conta monete su </a:t>
            </a:r>
            <a:r>
              <a:rPr lang="it-IT" sz="2000" dirty="0" err="1"/>
              <a:t>Telegram</a:t>
            </a:r>
            <a:r>
              <a:rPr lang="it-IT" sz="2000" dirty="0"/>
              <a:t>.</a:t>
            </a:r>
          </a:p>
          <a:p>
            <a:pPr algn="just"/>
            <a:r>
              <a:rPr lang="it-IT" sz="2000" dirty="0"/>
              <a:t>CLOSE: viene chiuso il vano conta monete.</a:t>
            </a:r>
          </a:p>
          <a:p>
            <a:pPr algn="just"/>
            <a:r>
              <a:rPr lang="it-IT" sz="2000" dirty="0"/>
              <a:t>LAST OPENING: si visualizza sul display l’ultima apertura.</a:t>
            </a:r>
          </a:p>
          <a:p>
            <a:pPr algn="just"/>
            <a:r>
              <a:rPr lang="it-IT" sz="2000" dirty="0"/>
              <a:t>AVAILABLE BALANCE: viene visualizzato sul display il saldo disponibile.</a:t>
            </a:r>
          </a:p>
          <a:p>
            <a:pPr algn="just"/>
            <a:r>
              <a:rPr lang="it-IT" sz="2000" dirty="0"/>
              <a:t>QUIT: l’applicazione verrà chiusa.</a:t>
            </a:r>
          </a:p>
          <a:p>
            <a:pPr marL="0" indent="0" algn="just">
              <a:buNone/>
            </a:pPr>
            <a:r>
              <a:rPr lang="it-IT" sz="2000" dirty="0"/>
              <a:t>L’utente, potrà impartire tramite </a:t>
            </a:r>
            <a:r>
              <a:rPr lang="it-IT" sz="2000" dirty="0" err="1"/>
              <a:t>Telegram</a:t>
            </a:r>
            <a:r>
              <a:rPr lang="it-IT" sz="2000" dirty="0"/>
              <a:t> i seguenti comandi:</a:t>
            </a:r>
          </a:p>
          <a:p>
            <a:pPr algn="just"/>
            <a:r>
              <a:rPr lang="it-IT" sz="2000" dirty="0"/>
              <a:t>password: si visualizza la password ricevuta tramite MQTT.</a:t>
            </a:r>
          </a:p>
          <a:p>
            <a:pPr algn="just"/>
            <a:r>
              <a:rPr lang="it-IT" sz="2000" dirty="0"/>
              <a:t>saldo: si riceverà il saldo totale e la quantità della varie tipologie di monete presenti all’interno del vano di raccolta delle monete.</a:t>
            </a:r>
          </a:p>
        </p:txBody>
      </p:sp>
      <p:sp>
        <p:nvSpPr>
          <p:cNvPr id="2" name="Segnaposto numero diapositiva 1">
            <a:extLst>
              <a:ext uri="{FF2B5EF4-FFF2-40B4-BE49-F238E27FC236}">
                <a16:creationId xmlns:a16="http://schemas.microsoft.com/office/drawing/2014/main" id="{BE9800F6-D571-48C4-8466-12AA1ADB6599}"/>
              </a:ext>
            </a:extLst>
          </p:cNvPr>
          <p:cNvSpPr>
            <a:spLocks noGrp="1"/>
          </p:cNvSpPr>
          <p:nvPr>
            <p:ph type="sldNum" sz="quarter" idx="12"/>
          </p:nvPr>
        </p:nvSpPr>
        <p:spPr/>
        <p:txBody>
          <a:bodyPr rtlCol="0"/>
          <a:lstStyle/>
          <a:p>
            <a:pPr rtl="0"/>
            <a:fld id="{C263D6C4-4840-40CC-AC84-17E24B3B7BDE}" type="slidenum">
              <a:rPr lang="it-IT" smtClean="0"/>
              <a:pPr rtl="0"/>
              <a:t>4</a:t>
            </a:fld>
            <a:endParaRPr lang="it-IT"/>
          </a:p>
        </p:txBody>
      </p:sp>
      <p:sp>
        <p:nvSpPr>
          <p:cNvPr id="8" name="Titolo 6">
            <a:extLst>
              <a:ext uri="{FF2B5EF4-FFF2-40B4-BE49-F238E27FC236}">
                <a16:creationId xmlns:a16="http://schemas.microsoft.com/office/drawing/2014/main" id="{4B6954C0-12A3-5FB4-DEB5-40BC0BBA997C}"/>
              </a:ext>
            </a:extLst>
          </p:cNvPr>
          <p:cNvSpPr>
            <a:spLocks noGrp="1"/>
          </p:cNvSpPr>
          <p:nvPr>
            <p:ph type="title"/>
          </p:nvPr>
        </p:nvSpPr>
        <p:spPr>
          <a:xfrm>
            <a:off x="444499" y="422475"/>
            <a:ext cx="11214100" cy="646331"/>
          </a:xfrm>
        </p:spPr>
        <p:txBody>
          <a:bodyPr rtlCol="0"/>
          <a:lstStyle/>
          <a:p>
            <a:pPr rtl="0"/>
            <a:r>
              <a:rPr lang="it-IT" sz="4000" dirty="0"/>
              <a:t>Obbiettivi del progetto</a:t>
            </a:r>
          </a:p>
        </p:txBody>
      </p:sp>
    </p:spTree>
    <p:extLst>
      <p:ext uri="{BB962C8B-B14F-4D97-AF65-F5344CB8AC3E}">
        <p14:creationId xmlns:p14="http://schemas.microsoft.com/office/powerpoint/2010/main" val="4256902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BD179B88-D43C-4A31-9A52-3498E9430782}"/>
              </a:ext>
            </a:extLst>
          </p:cNvPr>
          <p:cNvSpPr>
            <a:spLocks noGrp="1"/>
          </p:cNvSpPr>
          <p:nvPr>
            <p:ph type="title"/>
          </p:nvPr>
        </p:nvSpPr>
        <p:spPr/>
        <p:txBody>
          <a:bodyPr rtlCol="0">
            <a:normAutofit fontScale="90000"/>
          </a:bodyPr>
          <a:lstStyle/>
          <a:p>
            <a:pPr rtl="0"/>
            <a:r>
              <a:rPr lang="it-IT" dirty="0"/>
              <a:t>Dispositivi utilizzati con relativi codici</a:t>
            </a:r>
          </a:p>
        </p:txBody>
      </p:sp>
      <p:sp>
        <p:nvSpPr>
          <p:cNvPr id="2" name="Segnaposto numero diapositiva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rtlCol="0"/>
          <a:lstStyle/>
          <a:p>
            <a:pPr rtl="0"/>
            <a:fld id="{C263D6C4-4840-40CC-AC84-17E24B3B7BDE}" type="slidenum">
              <a:rPr lang="it-IT" smtClean="0"/>
              <a:pPr rtl="0"/>
              <a:t>5</a:t>
            </a:fld>
            <a:endParaRPr lang="it-IT"/>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rtl="0"/>
            <a:r>
              <a:rPr lang="it-IT" sz="3400" dirty="0"/>
              <a:t>Sensore a infrarossi TCRT5000 </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6</a:t>
            </a:fld>
            <a:endParaRPr lang="it-IT"/>
          </a:p>
        </p:txBody>
      </p:sp>
      <p:sp>
        <p:nvSpPr>
          <p:cNvPr id="7" name="Segnaposto testo 6">
            <a:extLst>
              <a:ext uri="{FF2B5EF4-FFF2-40B4-BE49-F238E27FC236}">
                <a16:creationId xmlns:a16="http://schemas.microsoft.com/office/drawing/2014/main" id="{B74126B4-1E6C-4FFF-9282-40E18A85A07F}"/>
              </a:ext>
            </a:extLst>
          </p:cNvPr>
          <p:cNvSpPr>
            <a:spLocks noGrp="1"/>
          </p:cNvSpPr>
          <p:nvPr>
            <p:ph type="body" sz="quarter" idx="1"/>
          </p:nvPr>
        </p:nvSpPr>
        <p:spPr>
          <a:xfrm>
            <a:off x="735806" y="1681163"/>
            <a:ext cx="5157787" cy="411956"/>
          </a:xfrm>
        </p:spPr>
        <p:txBody>
          <a:bodyPr rtlCol="0">
            <a:normAutofit fontScale="92500" lnSpcReduction="10000"/>
          </a:bodyPr>
          <a:lstStyle/>
          <a:p>
            <a:pPr rtl="0"/>
            <a:r>
              <a:rPr lang="it-IT" sz="2800" dirty="0"/>
              <a:t>Sensore</a:t>
            </a:r>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6051550" y="1681163"/>
            <a:ext cx="5562600" cy="411956"/>
          </a:xfrm>
        </p:spPr>
        <p:txBody>
          <a:bodyPr rtlCol="0">
            <a:normAutofit fontScale="92500" lnSpcReduction="10000"/>
          </a:bodyPr>
          <a:lstStyle/>
          <a:p>
            <a:pPr rtl="0"/>
            <a:r>
              <a:rPr lang="it-IT" sz="2800" dirty="0"/>
              <a:t>Rilevamento</a:t>
            </a:r>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2093119"/>
            <a:ext cx="5562600" cy="4075113"/>
          </a:xfrm>
        </p:spPr>
        <p:txBody>
          <a:bodyPr rtlCol="0">
            <a:normAutofit/>
          </a:bodyPr>
          <a:lstStyle/>
          <a:p>
            <a:pPr algn="just">
              <a:lnSpc>
                <a:spcPct val="107000"/>
              </a:lnSpc>
              <a:spcAft>
                <a:spcPts val="800"/>
              </a:spcAft>
            </a:pPr>
            <a:r>
              <a:rPr lang="it-IT" sz="1600" dirty="0"/>
              <a:t>Il sensore TCRT5000 è un modulo con output digitale costituito dall’omonimo sensore, un potenziometro, un comparatore LM393 e 3 pin per il collegamento, due dei quali sono di alimentazione (VCC e GND) ed uno solo di segnale (D0).</a:t>
            </a:r>
          </a:p>
          <a:p>
            <a:pPr algn="just">
              <a:lnSpc>
                <a:spcPct val="107000"/>
              </a:lnSpc>
              <a:spcAft>
                <a:spcPts val="800"/>
              </a:spcAft>
            </a:pPr>
            <a:r>
              <a:rPr lang="it-IT" sz="1600" dirty="0"/>
              <a:t>É possibile fornire corrente sia a 3,3V che a 5V, senza l’ausilio di alcuna resistenza, in quanto sono già presenti 3 resistenze, una delle quali è anche utilizzata dal potenziometro. Di queste resistenze, la R1 è invece adoperata dal LED di stato integrato nel modulo che si accenderà quando il segnale viene ricevuto.</a:t>
            </a:r>
          </a:p>
          <a:p>
            <a:pPr algn="just">
              <a:lnSpc>
                <a:spcPct val="107000"/>
              </a:lnSpc>
              <a:spcAft>
                <a:spcPts val="800"/>
              </a:spcAft>
            </a:pPr>
            <a:r>
              <a:rPr lang="it-IT" sz="1600" dirty="0"/>
              <a:t>Questo particolare sensore, però, non riesce a “vedere il colore nero”.</a:t>
            </a:r>
          </a:p>
        </p:txBody>
      </p:sp>
      <p:sp>
        <p:nvSpPr>
          <p:cNvPr id="6" name="Segnaposto testo 5">
            <a:extLst>
              <a:ext uri="{FF2B5EF4-FFF2-40B4-BE49-F238E27FC236}">
                <a16:creationId xmlns:a16="http://schemas.microsoft.com/office/drawing/2014/main" id="{000A9570-5EF6-4AFB-9FCA-7C8998E3FEB1}"/>
              </a:ext>
            </a:extLst>
          </p:cNvPr>
          <p:cNvSpPr>
            <a:spLocks noGrp="1"/>
          </p:cNvSpPr>
          <p:nvPr>
            <p:ph type="body" sz="quarter" idx="4"/>
          </p:nvPr>
        </p:nvSpPr>
        <p:spPr>
          <a:xfrm>
            <a:off x="6096000" y="2114550"/>
            <a:ext cx="5562600" cy="4075113"/>
          </a:xfrm>
        </p:spPr>
        <p:txBody>
          <a:bodyPr rtlCol="0">
            <a:normAutofit fontScale="85000" lnSpcReduction="20000"/>
          </a:bodyPr>
          <a:lstStyle/>
          <a:p>
            <a:pPr algn="just">
              <a:lnSpc>
                <a:spcPct val="107000"/>
              </a:lnSpc>
              <a:spcAft>
                <a:spcPts val="800"/>
              </a:spcAft>
            </a:pPr>
            <a:r>
              <a:rPr lang="it-IT" sz="1600" dirty="0"/>
              <a:t>Il sensore entra in funzione in tre casi specifici:</a:t>
            </a:r>
          </a:p>
          <a:p>
            <a:pPr algn="just">
              <a:lnSpc>
                <a:spcPct val="107000"/>
              </a:lnSpc>
              <a:spcAft>
                <a:spcPts val="800"/>
              </a:spcAft>
            </a:pPr>
            <a:endParaRPr lang="it-IT" sz="1600" dirty="0"/>
          </a:p>
          <a:p>
            <a:pPr algn="just">
              <a:lnSpc>
                <a:spcPct val="107000"/>
              </a:lnSpc>
              <a:spcAft>
                <a:spcPts val="800"/>
              </a:spcAft>
            </a:pPr>
            <a:endParaRPr lang="it-IT" sz="1600" dirty="0"/>
          </a:p>
          <a:p>
            <a:pPr algn="just">
              <a:lnSpc>
                <a:spcPct val="107000"/>
              </a:lnSpc>
              <a:spcAft>
                <a:spcPts val="800"/>
              </a:spcAft>
            </a:pPr>
            <a:endParaRPr lang="it-IT" sz="1600" dirty="0"/>
          </a:p>
          <a:p>
            <a:pPr algn="just">
              <a:lnSpc>
                <a:spcPct val="107000"/>
              </a:lnSpc>
              <a:spcAft>
                <a:spcPts val="800"/>
              </a:spcAft>
            </a:pPr>
            <a:r>
              <a:rPr lang="it-IT" sz="1600" dirty="0"/>
              <a:t>Caso A: La luce emessa dal diodo Led Infrarosso non incontra nessun ostacolo.</a:t>
            </a:r>
          </a:p>
          <a:p>
            <a:pPr algn="just">
              <a:lnSpc>
                <a:spcPct val="107000"/>
              </a:lnSpc>
              <a:spcAft>
                <a:spcPts val="800"/>
              </a:spcAft>
            </a:pPr>
            <a:r>
              <a:rPr lang="it-IT" sz="1600" dirty="0"/>
              <a:t>Caso B: La luce emessa dal diodo Led Infrarosso viene assorbita dall’ostacolo (superficie scura), in questa ipotesi il risultato sarà simile al Caso A.</a:t>
            </a:r>
          </a:p>
          <a:p>
            <a:pPr algn="just">
              <a:lnSpc>
                <a:spcPct val="107000"/>
              </a:lnSpc>
              <a:spcAft>
                <a:spcPts val="800"/>
              </a:spcAft>
            </a:pPr>
            <a:r>
              <a:rPr lang="it-IT" sz="1600" dirty="0"/>
              <a:t>Caso C: La luce emessa dal diodo Led Infrarosso viene riflessa dalla superficie dell’ostacolo (Superficie chiara o a specchio), il foto-transistor viene polarizzato in maniera proporzionale alla luce riflessa.</a:t>
            </a:r>
          </a:p>
          <a:p>
            <a:pPr marL="0" indent="0" algn="just" rtl="0">
              <a:buNone/>
            </a:pPr>
            <a:endParaRPr lang="it-IT" sz="2000" dirty="0"/>
          </a:p>
        </p:txBody>
      </p:sp>
      <p:pic>
        <p:nvPicPr>
          <p:cNvPr id="12" name="Immagine 11">
            <a:extLst>
              <a:ext uri="{FF2B5EF4-FFF2-40B4-BE49-F238E27FC236}">
                <a16:creationId xmlns:a16="http://schemas.microsoft.com/office/drawing/2014/main" id="{B85FA52A-B5CB-0514-6523-3B42FA4CEB3B}"/>
              </a:ext>
            </a:extLst>
          </p:cNvPr>
          <p:cNvPicPr>
            <a:picLocks noChangeAspect="1"/>
          </p:cNvPicPr>
          <p:nvPr/>
        </p:nvPicPr>
        <p:blipFill>
          <a:blip r:embed="rId3"/>
          <a:stretch>
            <a:fillRect/>
          </a:stretch>
        </p:blipFill>
        <p:spPr>
          <a:xfrm>
            <a:off x="7035800" y="2370764"/>
            <a:ext cx="3683000" cy="1357147"/>
          </a:xfrm>
          <a:prstGeom prst="rect">
            <a:avLst/>
          </a:prstGeom>
        </p:spPr>
      </p:pic>
      <p:pic>
        <p:nvPicPr>
          <p:cNvPr id="16" name="Immagine 15" descr="Immagine che contiene testo, elettronico&#10;&#10;Descrizione generata automaticamente">
            <a:extLst>
              <a:ext uri="{FF2B5EF4-FFF2-40B4-BE49-F238E27FC236}">
                <a16:creationId xmlns:a16="http://schemas.microsoft.com/office/drawing/2014/main" id="{4CE049D4-B161-E90F-88F5-337B6E148FBC}"/>
              </a:ext>
            </a:extLst>
          </p:cNvPr>
          <p:cNvPicPr>
            <a:picLocks noChangeAspect="1"/>
          </p:cNvPicPr>
          <p:nvPr/>
        </p:nvPicPr>
        <p:blipFill>
          <a:blip r:embed="rId4"/>
          <a:stretch>
            <a:fillRect/>
          </a:stretch>
        </p:blipFill>
        <p:spPr>
          <a:xfrm>
            <a:off x="9858375" y="48690"/>
            <a:ext cx="1800225" cy="1293265"/>
          </a:xfrm>
          <a:prstGeom prst="rect">
            <a:avLst/>
          </a:prstGeom>
        </p:spPr>
      </p:pic>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rtl="0"/>
            <a:r>
              <a:rPr lang="it-IT" sz="3400" dirty="0"/>
              <a:t>Sensore a infrarossi TCRT5000 </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7</a:t>
            </a:fld>
            <a:endParaRPr lang="it-IT"/>
          </a:p>
        </p:txBody>
      </p:sp>
      <p:sp>
        <p:nvSpPr>
          <p:cNvPr id="7" name="Segnaposto testo 6">
            <a:extLst>
              <a:ext uri="{FF2B5EF4-FFF2-40B4-BE49-F238E27FC236}">
                <a16:creationId xmlns:a16="http://schemas.microsoft.com/office/drawing/2014/main" id="{B74126B4-1E6C-4FFF-9282-40E18A85A07F}"/>
              </a:ext>
            </a:extLst>
          </p:cNvPr>
          <p:cNvSpPr>
            <a:spLocks noGrp="1"/>
          </p:cNvSpPr>
          <p:nvPr>
            <p:ph type="body" sz="quarter" idx="1"/>
          </p:nvPr>
        </p:nvSpPr>
        <p:spPr>
          <a:xfrm>
            <a:off x="735806" y="1681163"/>
            <a:ext cx="2226469" cy="411956"/>
          </a:xfrm>
        </p:spPr>
        <p:txBody>
          <a:bodyPr rtlCol="0">
            <a:normAutofit fontScale="92500" lnSpcReduction="10000"/>
          </a:bodyPr>
          <a:lstStyle/>
          <a:p>
            <a:pPr rtl="0"/>
            <a:r>
              <a:rPr lang="it-IT" sz="2800" dirty="0"/>
              <a:t>Codice</a:t>
            </a:r>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5019676" y="1681163"/>
            <a:ext cx="5562600" cy="411956"/>
          </a:xfrm>
        </p:spPr>
        <p:txBody>
          <a:bodyPr rtlCol="0">
            <a:normAutofit fontScale="92500" lnSpcReduction="10000"/>
          </a:bodyPr>
          <a:lstStyle/>
          <a:p>
            <a:pPr rtl="0"/>
            <a:r>
              <a:rPr lang="it-IT" sz="2800" dirty="0"/>
              <a:t>Descrizione</a:t>
            </a:r>
          </a:p>
        </p:txBody>
      </p:sp>
      <p:sp>
        <p:nvSpPr>
          <p:cNvPr id="6" name="Segnaposto testo 5">
            <a:extLst>
              <a:ext uri="{FF2B5EF4-FFF2-40B4-BE49-F238E27FC236}">
                <a16:creationId xmlns:a16="http://schemas.microsoft.com/office/drawing/2014/main" id="{000A9570-5EF6-4AFB-9FCA-7C8998E3FEB1}"/>
              </a:ext>
            </a:extLst>
          </p:cNvPr>
          <p:cNvSpPr>
            <a:spLocks noGrp="1"/>
          </p:cNvSpPr>
          <p:nvPr>
            <p:ph type="body" sz="quarter" idx="4"/>
          </p:nvPr>
        </p:nvSpPr>
        <p:spPr>
          <a:xfrm>
            <a:off x="3943351" y="2114550"/>
            <a:ext cx="7715250" cy="4075113"/>
          </a:xfrm>
        </p:spPr>
        <p:txBody>
          <a:bodyPr rtlCol="0">
            <a:normAutofit fontScale="92500" lnSpcReduction="10000"/>
          </a:bodyPr>
          <a:lstStyle/>
          <a:p>
            <a:pPr algn="just"/>
            <a:r>
              <a:rPr lang="it-IT" sz="1700" dirty="0" err="1">
                <a:solidFill>
                  <a:srgbClr val="FFFF00"/>
                </a:solidFill>
              </a:rPr>
              <a:t>gpio.mode</a:t>
            </a:r>
            <a:r>
              <a:rPr lang="it-IT" sz="1700" dirty="0"/>
              <a:t>() setta la modalità dei pin inseriti a: input.</a:t>
            </a:r>
          </a:p>
          <a:p>
            <a:pPr algn="just"/>
            <a:r>
              <a:rPr lang="it-IT" sz="1700" dirty="0">
                <a:solidFill>
                  <a:srgbClr val="FFFF00"/>
                </a:solidFill>
              </a:rPr>
              <a:t>inserted_1_eur</a:t>
            </a:r>
            <a:r>
              <a:rPr lang="it-IT" sz="1700" dirty="0"/>
              <a:t>(), se il vano è chiuso viene richiamato il file </a:t>
            </a:r>
            <a:r>
              <a:rPr lang="it-IT" sz="1700" dirty="0" err="1"/>
              <a:t>Display_coin</a:t>
            </a:r>
            <a:r>
              <a:rPr lang="it-IT" sz="1700" dirty="0"/>
              <a:t> (driver del display </a:t>
            </a:r>
            <a:r>
              <a:rPr lang="it-IT" sz="1700" dirty="0" err="1"/>
              <a:t>oled</a:t>
            </a:r>
            <a:r>
              <a:rPr lang="it-IT" sz="1700" dirty="0"/>
              <a:t>), che utilizza le funzioni </a:t>
            </a:r>
            <a:r>
              <a:rPr lang="it-IT" sz="1700" dirty="0" err="1">
                <a:solidFill>
                  <a:srgbClr val="FFFF00"/>
                </a:solidFill>
              </a:rPr>
              <a:t>clear_display</a:t>
            </a:r>
            <a:r>
              <a:rPr lang="it-IT" sz="1700" dirty="0"/>
              <a:t>(), </a:t>
            </a:r>
            <a:r>
              <a:rPr lang="it-IT" sz="1700" dirty="0" err="1">
                <a:solidFill>
                  <a:srgbClr val="FFFF00"/>
                </a:solidFill>
              </a:rPr>
              <a:t>spinning_coin</a:t>
            </a:r>
            <a:r>
              <a:rPr lang="it-IT" sz="1700" dirty="0"/>
              <a:t>(),  </a:t>
            </a:r>
            <a:r>
              <a:rPr lang="it-IT" sz="1700" dirty="0" err="1">
                <a:solidFill>
                  <a:srgbClr val="FFFF00"/>
                </a:solidFill>
              </a:rPr>
              <a:t>one_eur_stamp</a:t>
            </a:r>
            <a:r>
              <a:rPr lang="it-IT" sz="1700" dirty="0"/>
              <a:t>() e </a:t>
            </a:r>
            <a:r>
              <a:rPr lang="it-IT" sz="1700" dirty="0" err="1">
                <a:solidFill>
                  <a:srgbClr val="FFFF00"/>
                </a:solidFill>
              </a:rPr>
              <a:t>print_balance</a:t>
            </a:r>
            <a:r>
              <a:rPr lang="it-IT" sz="1700" dirty="0"/>
              <a:t>() rispettivamente per: pulire il display da eventuali contenuti precedenti, avviare l’animazione della rotazione della moneta, stampare il valore della moneta inserita  e stampare il saldo totale contenuto all’interno del contamonete (allo stesso tempo viene incrementata la variabile saldo del contenuto appena inserito e il contatore relativo al valore di quest’ultima. </a:t>
            </a:r>
          </a:p>
          <a:p>
            <a:pPr marL="266700" indent="0" algn="just">
              <a:buNone/>
            </a:pPr>
            <a:r>
              <a:rPr lang="it-IT" sz="1700" dirty="0"/>
              <a:t>Se il vano è aperto e viene inserita una moneta viene richiamato lo stesso file utilizzando nuovamente la funzione </a:t>
            </a:r>
            <a:r>
              <a:rPr lang="it-IT" sz="1700" dirty="0" err="1">
                <a:solidFill>
                  <a:srgbClr val="FFFF00"/>
                </a:solidFill>
              </a:rPr>
              <a:t>clear_display</a:t>
            </a:r>
            <a:r>
              <a:rPr lang="it-IT" sz="1700" dirty="0"/>
              <a:t>(), la funzione </a:t>
            </a:r>
            <a:r>
              <a:rPr lang="it-IT" sz="1700" dirty="0" err="1">
                <a:solidFill>
                  <a:srgbClr val="FFFF00"/>
                </a:solidFill>
              </a:rPr>
              <a:t>print_alert</a:t>
            </a:r>
            <a:r>
              <a:rPr lang="it-IT" sz="1700" dirty="0"/>
              <a:t>() e la funzione </a:t>
            </a:r>
            <a:r>
              <a:rPr lang="it-IT" sz="1700" dirty="0" err="1">
                <a:solidFill>
                  <a:srgbClr val="FFFF00"/>
                </a:solidFill>
              </a:rPr>
              <a:t>open_vano</a:t>
            </a:r>
            <a:r>
              <a:rPr lang="it-IT" sz="1700" dirty="0"/>
              <a:t>(), le ultime due si occupano rispettivamente di: stampare un messaggio di warning che invita l’utente a non inserire monete poiché non verranno rilevate mentre la seconda si occupa di mostrare un’icona di un lucchetto aperto a simboleggiare l’apertura del vano.</a:t>
            </a:r>
          </a:p>
          <a:p>
            <a:pPr algn="just"/>
            <a:r>
              <a:rPr lang="it-IT" sz="1700" dirty="0"/>
              <a:t>Le funzioni </a:t>
            </a:r>
            <a:r>
              <a:rPr lang="it-IT" sz="1700" dirty="0" err="1">
                <a:solidFill>
                  <a:srgbClr val="FFFF00"/>
                </a:solidFill>
              </a:rPr>
              <a:t>gpio.on_fall</a:t>
            </a:r>
            <a:r>
              <a:rPr lang="it-IT" sz="1700" dirty="0"/>
              <a:t>() permettono di avviare, nel nostro caso, la funzione </a:t>
            </a:r>
            <a:r>
              <a:rPr lang="it-IT" sz="1700" dirty="0">
                <a:solidFill>
                  <a:srgbClr val="FFFF00"/>
                </a:solidFill>
              </a:rPr>
              <a:t>inserted_1_eur</a:t>
            </a:r>
            <a:r>
              <a:rPr lang="it-IT" sz="1700" dirty="0"/>
              <a:t>() nel momento in cui il relativo infrarosso capta un fronte di discesa.</a:t>
            </a:r>
          </a:p>
        </p:txBody>
      </p:sp>
      <p:pic>
        <p:nvPicPr>
          <p:cNvPr id="16" name="Immagine 15" descr="Immagine che contiene testo, elettronico&#10;&#10;Descrizione generata automaticamente">
            <a:extLst>
              <a:ext uri="{FF2B5EF4-FFF2-40B4-BE49-F238E27FC236}">
                <a16:creationId xmlns:a16="http://schemas.microsoft.com/office/drawing/2014/main" id="{4CE049D4-B161-E90F-88F5-337B6E148FBC}"/>
              </a:ext>
            </a:extLst>
          </p:cNvPr>
          <p:cNvPicPr>
            <a:picLocks noChangeAspect="1"/>
          </p:cNvPicPr>
          <p:nvPr/>
        </p:nvPicPr>
        <p:blipFill>
          <a:blip r:embed="rId3"/>
          <a:stretch>
            <a:fillRect/>
          </a:stretch>
        </p:blipFill>
        <p:spPr>
          <a:xfrm>
            <a:off x="9858375" y="48690"/>
            <a:ext cx="1800225" cy="1293265"/>
          </a:xfrm>
          <a:prstGeom prst="rect">
            <a:avLst/>
          </a:prstGeom>
        </p:spPr>
      </p:pic>
      <p:pic>
        <p:nvPicPr>
          <p:cNvPr id="23" name="Immagine 22">
            <a:extLst>
              <a:ext uri="{FF2B5EF4-FFF2-40B4-BE49-F238E27FC236}">
                <a16:creationId xmlns:a16="http://schemas.microsoft.com/office/drawing/2014/main" id="{DF99E3D1-9A3E-0FF6-D281-AA8B986B191A}"/>
              </a:ext>
            </a:extLst>
          </p:cNvPr>
          <p:cNvPicPr>
            <a:picLocks noChangeAspect="1"/>
          </p:cNvPicPr>
          <p:nvPr/>
        </p:nvPicPr>
        <p:blipFill>
          <a:blip r:embed="rId4"/>
          <a:stretch>
            <a:fillRect/>
          </a:stretch>
        </p:blipFill>
        <p:spPr>
          <a:xfrm>
            <a:off x="444500" y="2896551"/>
            <a:ext cx="2731272" cy="2553533"/>
          </a:xfrm>
          <a:prstGeom prst="rect">
            <a:avLst/>
          </a:prstGeom>
        </p:spPr>
      </p:pic>
      <p:pic>
        <p:nvPicPr>
          <p:cNvPr id="25" name="Immagine 24">
            <a:extLst>
              <a:ext uri="{FF2B5EF4-FFF2-40B4-BE49-F238E27FC236}">
                <a16:creationId xmlns:a16="http://schemas.microsoft.com/office/drawing/2014/main" id="{C7FA4017-19AD-9D80-4AD0-1EEE6B610EBC}"/>
              </a:ext>
            </a:extLst>
          </p:cNvPr>
          <p:cNvPicPr>
            <a:picLocks noChangeAspect="1"/>
          </p:cNvPicPr>
          <p:nvPr/>
        </p:nvPicPr>
        <p:blipFill rotWithShape="1">
          <a:blip r:embed="rId5"/>
          <a:srcRect b="6446"/>
          <a:stretch/>
        </p:blipFill>
        <p:spPr>
          <a:xfrm>
            <a:off x="444500" y="5450084"/>
            <a:ext cx="3499844" cy="765798"/>
          </a:xfrm>
          <a:prstGeom prst="rect">
            <a:avLst/>
          </a:prstGeom>
        </p:spPr>
      </p:pic>
      <p:pic>
        <p:nvPicPr>
          <p:cNvPr id="8" name="Immagine 7" descr="Immagine che contiene testo&#10;&#10;Descrizione generata automaticamente">
            <a:extLst>
              <a:ext uri="{FF2B5EF4-FFF2-40B4-BE49-F238E27FC236}">
                <a16:creationId xmlns:a16="http://schemas.microsoft.com/office/drawing/2014/main" id="{E0F8499E-DD43-F38A-3BE8-8CCA4CE8BAC4}"/>
              </a:ext>
            </a:extLst>
          </p:cNvPr>
          <p:cNvPicPr>
            <a:picLocks noChangeAspect="1"/>
          </p:cNvPicPr>
          <p:nvPr/>
        </p:nvPicPr>
        <p:blipFill>
          <a:blip r:embed="rId6"/>
          <a:stretch>
            <a:fillRect/>
          </a:stretch>
        </p:blipFill>
        <p:spPr>
          <a:xfrm>
            <a:off x="444500" y="2068470"/>
            <a:ext cx="2310275" cy="828081"/>
          </a:xfrm>
          <a:prstGeom prst="rect">
            <a:avLst/>
          </a:prstGeom>
        </p:spPr>
      </p:pic>
    </p:spTree>
    <p:extLst>
      <p:ext uri="{BB962C8B-B14F-4D97-AF65-F5344CB8AC3E}">
        <p14:creationId xmlns:p14="http://schemas.microsoft.com/office/powerpoint/2010/main" val="951378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a:r>
              <a:rPr lang="it-IT" sz="3400" dirty="0"/>
              <a:t>Display OLED I2C SSD1306</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8</a:t>
            </a:fld>
            <a:endParaRPr lang="it-IT"/>
          </a:p>
        </p:txBody>
      </p:sp>
      <p:sp>
        <p:nvSpPr>
          <p:cNvPr id="7" name="Segnaposto testo 6">
            <a:extLst>
              <a:ext uri="{FF2B5EF4-FFF2-40B4-BE49-F238E27FC236}">
                <a16:creationId xmlns:a16="http://schemas.microsoft.com/office/drawing/2014/main" id="{B74126B4-1E6C-4FFF-9282-40E18A85A07F}"/>
              </a:ext>
            </a:extLst>
          </p:cNvPr>
          <p:cNvSpPr>
            <a:spLocks noGrp="1"/>
          </p:cNvSpPr>
          <p:nvPr>
            <p:ph type="body" sz="quarter" idx="1"/>
          </p:nvPr>
        </p:nvSpPr>
        <p:spPr>
          <a:xfrm>
            <a:off x="735806" y="1681163"/>
            <a:ext cx="5157787" cy="411956"/>
          </a:xfrm>
        </p:spPr>
        <p:txBody>
          <a:bodyPr rtlCol="0">
            <a:normAutofit fontScale="92500" lnSpcReduction="10000"/>
          </a:bodyPr>
          <a:lstStyle/>
          <a:p>
            <a:pPr rtl="0"/>
            <a:r>
              <a:rPr lang="it-IT" sz="2800" dirty="0"/>
              <a:t>Display</a:t>
            </a:r>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6051550" y="1681163"/>
            <a:ext cx="5562600" cy="411956"/>
          </a:xfrm>
        </p:spPr>
        <p:txBody>
          <a:bodyPr rtlCol="0">
            <a:normAutofit fontScale="92500" lnSpcReduction="10000"/>
          </a:bodyPr>
          <a:lstStyle/>
          <a:p>
            <a:pPr rtl="0"/>
            <a:r>
              <a:rPr lang="it-IT" sz="2800" dirty="0"/>
              <a:t>Visualizzazione</a:t>
            </a:r>
          </a:p>
        </p:txBody>
      </p:sp>
      <p:sp>
        <p:nvSpPr>
          <p:cNvPr id="8" name="Segnaposto testo 7">
            <a:extLst>
              <a:ext uri="{FF2B5EF4-FFF2-40B4-BE49-F238E27FC236}">
                <a16:creationId xmlns:a16="http://schemas.microsoft.com/office/drawing/2014/main" id="{47DC4E62-1A34-4F98-A451-214F1808519C}"/>
              </a:ext>
            </a:extLst>
          </p:cNvPr>
          <p:cNvSpPr>
            <a:spLocks noGrp="1"/>
          </p:cNvSpPr>
          <p:nvPr>
            <p:ph type="body" sz="quarter" idx="2"/>
          </p:nvPr>
        </p:nvSpPr>
        <p:spPr>
          <a:xfrm>
            <a:off x="533400" y="2093119"/>
            <a:ext cx="5562600" cy="4075113"/>
          </a:xfrm>
        </p:spPr>
        <p:txBody>
          <a:bodyPr rtlCol="0">
            <a:normAutofit/>
          </a:bodyPr>
          <a:lstStyle/>
          <a:p>
            <a:pPr algn="just" fontAlgn="base"/>
            <a:r>
              <a:rPr lang="it-IT" sz="2000" dirty="0"/>
              <a:t>Il Display OLED ha la dimensione 128×64 pixel, la versione I2C del modulo OLED presenta solo quattro pin di connessione, due dedicati all’alimentazione VCC e GND e due per il clock e il bus dati (SCL, SDA). Questi pin dovranno essere collegati ai rispettivi pin I2C di </a:t>
            </a:r>
            <a:r>
              <a:rPr lang="it-IT" sz="2000" dirty="0" err="1"/>
              <a:t>Zerynth</a:t>
            </a:r>
            <a:r>
              <a:rPr lang="it-IT" sz="2000" dirty="0"/>
              <a:t>.</a:t>
            </a:r>
          </a:p>
          <a:p>
            <a:pPr algn="just" fontAlgn="base"/>
            <a:r>
              <a:rPr lang="it-IT" sz="2000" dirty="0"/>
              <a:t>Tramite il display si può visualizzare, nel momento dell’inserimento, una rotazione dell’immagine e il valore della moneta inserita, successivamente viene mostrato a schermo il saldo totale che si azzererà automaticamente nel momento in cui viene aperto il vano contenente le monete.</a:t>
            </a:r>
          </a:p>
        </p:txBody>
      </p:sp>
      <p:pic>
        <p:nvPicPr>
          <p:cNvPr id="14" name="Immagine 13">
            <a:extLst>
              <a:ext uri="{FF2B5EF4-FFF2-40B4-BE49-F238E27FC236}">
                <a16:creationId xmlns:a16="http://schemas.microsoft.com/office/drawing/2014/main" id="{DDB1E68D-F44B-6A79-0D7B-B4A8E695EC8E}"/>
              </a:ext>
            </a:extLst>
          </p:cNvPr>
          <p:cNvPicPr>
            <a:picLocks noChangeAspect="1"/>
          </p:cNvPicPr>
          <p:nvPr/>
        </p:nvPicPr>
        <p:blipFill rotWithShape="1">
          <a:blip r:embed="rId3"/>
          <a:srcRect t="5416" b="5000"/>
          <a:stretch/>
        </p:blipFill>
        <p:spPr>
          <a:xfrm>
            <a:off x="6804025" y="3106737"/>
            <a:ext cx="4057650" cy="2047876"/>
          </a:xfrm>
          <a:prstGeom prst="rect">
            <a:avLst/>
          </a:prstGeom>
        </p:spPr>
      </p:pic>
      <p:pic>
        <p:nvPicPr>
          <p:cNvPr id="17" name="Immagine 16">
            <a:extLst>
              <a:ext uri="{FF2B5EF4-FFF2-40B4-BE49-F238E27FC236}">
                <a16:creationId xmlns:a16="http://schemas.microsoft.com/office/drawing/2014/main" id="{3DAB1317-30AD-EAAD-F96F-6C58709E5EA0}"/>
              </a:ext>
            </a:extLst>
          </p:cNvPr>
          <p:cNvPicPr>
            <a:picLocks noChangeAspect="1"/>
          </p:cNvPicPr>
          <p:nvPr/>
        </p:nvPicPr>
        <p:blipFill>
          <a:blip r:embed="rId4"/>
          <a:stretch>
            <a:fillRect/>
          </a:stretch>
        </p:blipFill>
        <p:spPr>
          <a:xfrm>
            <a:off x="10332548" y="0"/>
            <a:ext cx="1326052" cy="1337787"/>
          </a:xfrm>
          <a:prstGeom prst="rect">
            <a:avLst/>
          </a:prstGeom>
        </p:spPr>
      </p:pic>
    </p:spTree>
    <p:extLst>
      <p:ext uri="{BB962C8B-B14F-4D97-AF65-F5344CB8AC3E}">
        <p14:creationId xmlns:p14="http://schemas.microsoft.com/office/powerpoint/2010/main" val="44391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63231"/>
          </a:xfrm>
        </p:spPr>
        <p:txBody>
          <a:bodyPr rtlCol="0"/>
          <a:lstStyle/>
          <a:p>
            <a:pPr algn="ctr" rtl="0"/>
            <a:r>
              <a:rPr lang="it-IT" sz="3400" dirty="0"/>
              <a:t>Display OLED I2C SSD1306</a:t>
            </a:r>
          </a:p>
        </p:txBody>
      </p:sp>
      <p:sp>
        <p:nvSpPr>
          <p:cNvPr id="2" name="Segnaposto numero diapositiva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rtlCol="0"/>
          <a:lstStyle/>
          <a:p>
            <a:pPr rtl="0"/>
            <a:fld id="{C263D6C4-4840-40CC-AC84-17E24B3B7BDE}" type="slidenum">
              <a:rPr lang="it-IT" smtClean="0"/>
              <a:pPr rtl="0"/>
              <a:t>9</a:t>
            </a:fld>
            <a:endParaRPr lang="it-IT"/>
          </a:p>
        </p:txBody>
      </p:sp>
      <p:sp>
        <p:nvSpPr>
          <p:cNvPr id="5" name="Segnaposto testo 4">
            <a:extLst>
              <a:ext uri="{FF2B5EF4-FFF2-40B4-BE49-F238E27FC236}">
                <a16:creationId xmlns:a16="http://schemas.microsoft.com/office/drawing/2014/main" id="{E0C87788-476B-4620-8002-A5C1177AD6C1}"/>
              </a:ext>
            </a:extLst>
          </p:cNvPr>
          <p:cNvSpPr>
            <a:spLocks noGrp="1"/>
          </p:cNvSpPr>
          <p:nvPr>
            <p:ph type="body" sz="quarter" idx="3"/>
          </p:nvPr>
        </p:nvSpPr>
        <p:spPr>
          <a:xfrm>
            <a:off x="3270250" y="1702594"/>
            <a:ext cx="5562600" cy="411956"/>
          </a:xfrm>
        </p:spPr>
        <p:txBody>
          <a:bodyPr rtlCol="0">
            <a:normAutofit fontScale="92500" lnSpcReduction="10000"/>
          </a:bodyPr>
          <a:lstStyle/>
          <a:p>
            <a:pPr rtl="0"/>
            <a:r>
              <a:rPr lang="it-IT" sz="2800" dirty="0"/>
              <a:t>Descrizione codice</a:t>
            </a:r>
          </a:p>
        </p:txBody>
      </p:sp>
      <p:sp>
        <p:nvSpPr>
          <p:cNvPr id="6" name="Segnaposto testo 5">
            <a:extLst>
              <a:ext uri="{FF2B5EF4-FFF2-40B4-BE49-F238E27FC236}">
                <a16:creationId xmlns:a16="http://schemas.microsoft.com/office/drawing/2014/main" id="{000A9570-5EF6-4AFB-9FCA-7C8998E3FEB1}"/>
              </a:ext>
            </a:extLst>
          </p:cNvPr>
          <p:cNvSpPr>
            <a:spLocks noGrp="1"/>
          </p:cNvSpPr>
          <p:nvPr>
            <p:ph type="body" sz="quarter" idx="4"/>
          </p:nvPr>
        </p:nvSpPr>
        <p:spPr>
          <a:xfrm>
            <a:off x="444500" y="2114550"/>
            <a:ext cx="11214100" cy="4075113"/>
          </a:xfrm>
        </p:spPr>
        <p:txBody>
          <a:bodyPr rtlCol="0">
            <a:normAutofit fontScale="92500" lnSpcReduction="20000"/>
          </a:bodyPr>
          <a:lstStyle/>
          <a:p>
            <a:pPr marL="0" indent="0" algn="just">
              <a:buNone/>
            </a:pPr>
            <a:r>
              <a:rPr lang="it-IT" sz="2000" b="0" dirty="0">
                <a:effectLst/>
                <a:latin typeface="Consolas" panose="020B0609020204030204" pitchFamily="49" charset="0"/>
              </a:rPr>
              <a:t>Il file </a:t>
            </a:r>
            <a:r>
              <a:rPr lang="it-IT" sz="2000" b="0" dirty="0" err="1">
                <a:effectLst/>
                <a:latin typeface="Consolas" panose="020B0609020204030204" pitchFamily="49" charset="0"/>
              </a:rPr>
              <a:t>Display_coin</a:t>
            </a:r>
            <a:r>
              <a:rPr lang="it-IT" sz="2000" b="0" dirty="0">
                <a:effectLst/>
                <a:latin typeface="Consolas" panose="020B0609020204030204" pitchFamily="49" charset="0"/>
              </a:rPr>
              <a:t> contiene il driver da noi progettato con all’interno le funzioni che richiameremo nel main quali:</a:t>
            </a:r>
          </a:p>
          <a:p>
            <a:pPr algn="just"/>
            <a:r>
              <a:rPr lang="it-IT" sz="2000" b="0" dirty="0" err="1">
                <a:solidFill>
                  <a:srgbClr val="FFFF00"/>
                </a:solidFill>
                <a:effectLst/>
                <a:latin typeface="Consolas" panose="020B0609020204030204" pitchFamily="49" charset="0"/>
              </a:rPr>
              <a:t>init_display</a:t>
            </a:r>
            <a:r>
              <a:rPr lang="it-IT" sz="2000" b="0" dirty="0">
                <a:effectLst/>
                <a:latin typeface="Consolas" panose="020B0609020204030204" pitchFamily="49" charset="0"/>
              </a:rPr>
              <a:t>(): inizi</a:t>
            </a:r>
            <a:r>
              <a:rPr lang="it-IT" sz="2000" dirty="0">
                <a:latin typeface="Consolas" panose="020B0609020204030204" pitchFamily="49" charset="0"/>
              </a:rPr>
              <a:t>alizza i parametri da inserire all’interno dei registri del display al momento dell’avvio</a:t>
            </a:r>
          </a:p>
          <a:p>
            <a:pPr algn="just"/>
            <a:r>
              <a:rPr lang="it-IT" sz="2000" b="0" dirty="0" err="1">
                <a:solidFill>
                  <a:srgbClr val="FFFF00"/>
                </a:solidFill>
                <a:effectLst/>
                <a:latin typeface="Consolas" panose="020B0609020204030204" pitchFamily="49" charset="0"/>
              </a:rPr>
              <a:t>clear_display</a:t>
            </a:r>
            <a:r>
              <a:rPr lang="it-IT" sz="2000" b="0" dirty="0">
                <a:effectLst/>
                <a:latin typeface="Consolas" panose="020B0609020204030204" pitchFamily="49" charset="0"/>
              </a:rPr>
              <a:t>()</a:t>
            </a:r>
            <a:r>
              <a:rPr lang="it-IT" sz="2000" dirty="0">
                <a:latin typeface="Consolas" panose="020B0609020204030204" pitchFamily="49" charset="0"/>
              </a:rPr>
              <a:t>: pulisce il display da eventuali contenuti stampati su esso</a:t>
            </a:r>
          </a:p>
          <a:p>
            <a:pPr algn="just"/>
            <a:r>
              <a:rPr lang="it-IT" sz="2000" b="0" dirty="0" err="1">
                <a:solidFill>
                  <a:srgbClr val="FFFF00"/>
                </a:solidFill>
                <a:effectLst/>
                <a:latin typeface="Consolas" panose="020B0609020204030204" pitchFamily="49" charset="0"/>
              </a:rPr>
              <a:t>spinning_coin</a:t>
            </a:r>
            <a:r>
              <a:rPr lang="it-IT" sz="2000" b="0" dirty="0">
                <a:effectLst/>
                <a:latin typeface="Consolas" panose="020B0609020204030204" pitchFamily="49" charset="0"/>
              </a:rPr>
              <a:t>()</a:t>
            </a:r>
            <a:r>
              <a:rPr lang="it-IT" sz="2000" dirty="0">
                <a:latin typeface="Consolas" panose="020B0609020204030204" pitchFamily="49" charset="0"/>
              </a:rPr>
              <a:t>: mostra l’animazione della rotazione di una moneta</a:t>
            </a:r>
          </a:p>
          <a:p>
            <a:pPr algn="just"/>
            <a:r>
              <a:rPr lang="it-IT" sz="2000" b="0" dirty="0" err="1">
                <a:solidFill>
                  <a:srgbClr val="FFFF00"/>
                </a:solidFill>
                <a:effectLst/>
                <a:latin typeface="Consolas" panose="020B0609020204030204" pitchFamily="49" charset="0"/>
              </a:rPr>
              <a:t>close_vano</a:t>
            </a:r>
            <a:r>
              <a:rPr lang="it-IT" sz="2000" b="0" dirty="0">
                <a:effectLst/>
                <a:latin typeface="Consolas" panose="020B0609020204030204" pitchFamily="49" charset="0"/>
              </a:rPr>
              <a:t>()</a:t>
            </a:r>
            <a:r>
              <a:rPr lang="it-IT" sz="2000" dirty="0">
                <a:latin typeface="Consolas" panose="020B0609020204030204" pitchFamily="49" charset="0"/>
              </a:rPr>
              <a:t>: mostra un lucchetto chiuso con la scritta «Close Piggy»</a:t>
            </a:r>
          </a:p>
          <a:p>
            <a:pPr algn="just"/>
            <a:r>
              <a:rPr lang="it-IT" sz="2000" b="0" dirty="0" err="1">
                <a:solidFill>
                  <a:srgbClr val="FFFF00"/>
                </a:solidFill>
                <a:effectLst/>
                <a:latin typeface="Consolas" panose="020B0609020204030204" pitchFamily="49" charset="0"/>
              </a:rPr>
              <a:t>open_vano</a:t>
            </a:r>
            <a:r>
              <a:rPr lang="it-IT" sz="2000" b="0" dirty="0">
                <a:effectLst/>
                <a:latin typeface="Consolas" panose="020B0609020204030204" pitchFamily="49" charset="0"/>
              </a:rPr>
              <a:t>(): </a:t>
            </a:r>
            <a:r>
              <a:rPr lang="it-IT" sz="2000" dirty="0">
                <a:latin typeface="Consolas" panose="020B0609020204030204" pitchFamily="49" charset="0"/>
              </a:rPr>
              <a:t>mostra un lucchetto aperto con la scritta «Open Piggy»</a:t>
            </a:r>
          </a:p>
          <a:p>
            <a:pPr algn="just"/>
            <a:r>
              <a:rPr lang="it-IT" sz="2000" b="0" dirty="0" err="1">
                <a:solidFill>
                  <a:srgbClr val="FFFF00"/>
                </a:solidFill>
                <a:effectLst/>
                <a:latin typeface="Consolas" panose="020B0609020204030204" pitchFamily="49" charset="0"/>
              </a:rPr>
              <a:t>available_animation</a:t>
            </a:r>
            <a:r>
              <a:rPr lang="it-IT" sz="2000" b="0" dirty="0">
                <a:effectLst/>
                <a:latin typeface="Consolas" panose="020B0609020204030204" pitchFamily="49" charset="0"/>
              </a:rPr>
              <a:t>(): mostra la scritta «</a:t>
            </a:r>
            <a:r>
              <a:rPr lang="it-IT" sz="2000" b="0" dirty="0" err="1">
                <a:effectLst/>
                <a:latin typeface="Consolas" panose="020B0609020204030204" pitchFamily="49" charset="0"/>
              </a:rPr>
              <a:t>Available</a:t>
            </a:r>
            <a:r>
              <a:rPr lang="it-IT" sz="2000" b="0" dirty="0">
                <a:effectLst/>
                <a:latin typeface="Consolas" panose="020B0609020204030204" pitchFamily="49" charset="0"/>
              </a:rPr>
              <a:t> balance»</a:t>
            </a:r>
          </a:p>
          <a:p>
            <a:pPr algn="just"/>
            <a:r>
              <a:rPr lang="it-IT" sz="2000" b="0" dirty="0" err="1">
                <a:solidFill>
                  <a:srgbClr val="FFFF00"/>
                </a:solidFill>
                <a:effectLst/>
                <a:latin typeface="Consolas" panose="020B0609020204030204" pitchFamily="49" charset="0"/>
              </a:rPr>
              <a:t>last_animation</a:t>
            </a:r>
            <a:r>
              <a:rPr lang="it-IT" sz="2000" b="0" dirty="0">
                <a:effectLst/>
                <a:latin typeface="Consolas" panose="020B0609020204030204" pitchFamily="49" charset="0"/>
              </a:rPr>
              <a:t>(): mostra la scritta «Last opening»</a:t>
            </a:r>
          </a:p>
          <a:p>
            <a:pPr algn="just"/>
            <a:r>
              <a:rPr lang="it-IT" sz="2000" b="0" dirty="0" err="1">
                <a:solidFill>
                  <a:srgbClr val="FFFF00"/>
                </a:solidFill>
                <a:effectLst/>
                <a:latin typeface="Consolas" panose="020B0609020204030204" pitchFamily="49" charset="0"/>
              </a:rPr>
              <a:t>ten_cent_stamp</a:t>
            </a:r>
            <a:r>
              <a:rPr lang="it-IT" sz="2000" b="0" dirty="0">
                <a:effectLst/>
                <a:latin typeface="Consolas" panose="020B0609020204030204" pitchFamily="49" charset="0"/>
              </a:rPr>
              <a:t>(): stampa la scritta «+0,10€» simile a </a:t>
            </a:r>
            <a:r>
              <a:rPr lang="it-IT" sz="2000" b="0" dirty="0" err="1">
                <a:solidFill>
                  <a:srgbClr val="FFFF00"/>
                </a:solidFill>
                <a:effectLst/>
                <a:latin typeface="Consolas" panose="020B0609020204030204" pitchFamily="49" charset="0"/>
              </a:rPr>
              <a:t>twenty_cent_stamp</a:t>
            </a:r>
            <a:r>
              <a:rPr lang="it-IT" sz="2000" b="0" dirty="0">
                <a:effectLst/>
                <a:latin typeface="Consolas" panose="020B0609020204030204" pitchFamily="49" charset="0"/>
              </a:rPr>
              <a:t>(),</a:t>
            </a:r>
            <a:r>
              <a:rPr lang="it-IT" sz="2000" b="0" dirty="0">
                <a:solidFill>
                  <a:srgbClr val="D4D4D4"/>
                </a:solidFill>
                <a:effectLst/>
                <a:latin typeface="Consolas" panose="020B0609020204030204" pitchFamily="49" charset="0"/>
              </a:rPr>
              <a:t> </a:t>
            </a:r>
            <a:r>
              <a:rPr lang="it-IT" sz="2000" b="0" dirty="0" err="1">
                <a:solidFill>
                  <a:srgbClr val="FFFF00"/>
                </a:solidFill>
                <a:effectLst/>
                <a:latin typeface="Consolas" panose="020B0609020204030204" pitchFamily="49" charset="0"/>
              </a:rPr>
              <a:t>fifty_cent_stamp</a:t>
            </a:r>
            <a:r>
              <a:rPr lang="it-IT" sz="2000" b="0" dirty="0">
                <a:solidFill>
                  <a:srgbClr val="D4D4D4"/>
                </a:solidFill>
                <a:effectLst/>
                <a:latin typeface="Consolas" panose="020B0609020204030204" pitchFamily="49" charset="0"/>
              </a:rPr>
              <a:t>(), </a:t>
            </a:r>
            <a:r>
              <a:rPr lang="it-IT" sz="2000" b="0" dirty="0" err="1">
                <a:solidFill>
                  <a:srgbClr val="FFFF00"/>
                </a:solidFill>
                <a:effectLst/>
                <a:latin typeface="Consolas" panose="020B0609020204030204" pitchFamily="49" charset="0"/>
              </a:rPr>
              <a:t>one_eur_stamp</a:t>
            </a:r>
            <a:r>
              <a:rPr lang="it-IT" sz="2000" b="0" dirty="0">
                <a:solidFill>
                  <a:srgbClr val="D4D4D4"/>
                </a:solidFill>
                <a:effectLst/>
                <a:latin typeface="Consolas" panose="020B0609020204030204" pitchFamily="49" charset="0"/>
              </a:rPr>
              <a:t>(), </a:t>
            </a:r>
            <a:r>
              <a:rPr lang="it-IT" sz="2000" b="0" dirty="0" err="1">
                <a:solidFill>
                  <a:srgbClr val="FFFF00"/>
                </a:solidFill>
                <a:effectLst/>
                <a:latin typeface="Consolas" panose="020B0609020204030204" pitchFamily="49" charset="0"/>
              </a:rPr>
              <a:t>two_eur_stamp</a:t>
            </a:r>
            <a:r>
              <a:rPr lang="it-IT" sz="2000" b="0" dirty="0">
                <a:solidFill>
                  <a:srgbClr val="D4D4D4"/>
                </a:solidFill>
                <a:effectLst/>
                <a:latin typeface="Consolas" panose="020B0609020204030204" pitchFamily="49" charset="0"/>
              </a:rPr>
              <a:t>()</a:t>
            </a:r>
          </a:p>
          <a:p>
            <a:pPr algn="just"/>
            <a:r>
              <a:rPr lang="it-IT" sz="2000" b="0" dirty="0" err="1">
                <a:solidFill>
                  <a:srgbClr val="FFFF00"/>
                </a:solidFill>
                <a:effectLst/>
                <a:latin typeface="Consolas" panose="020B0609020204030204" pitchFamily="49" charset="0"/>
              </a:rPr>
              <a:t>print_character</a:t>
            </a:r>
            <a:r>
              <a:rPr lang="it-IT" sz="2000" b="0" dirty="0">
                <a:effectLst/>
                <a:latin typeface="Consolas" panose="020B0609020204030204" pitchFamily="49" charset="0"/>
              </a:rPr>
              <a:t>(</a:t>
            </a:r>
            <a:r>
              <a:rPr lang="it-IT" sz="2000" b="0" dirty="0">
                <a:solidFill>
                  <a:srgbClr val="9CDCFE"/>
                </a:solidFill>
                <a:effectLst/>
                <a:latin typeface="Consolas" panose="020B0609020204030204" pitchFamily="49" charset="0"/>
              </a:rPr>
              <a:t>c</a:t>
            </a:r>
            <a:r>
              <a:rPr lang="it-IT" sz="2000" b="0" dirty="0">
                <a:effectLst/>
                <a:latin typeface="Consolas" panose="020B0609020204030204" pitchFamily="49" charset="0"/>
              </a:rPr>
              <a:t>): stampa un carattere</a:t>
            </a:r>
          </a:p>
          <a:p>
            <a:pPr algn="just"/>
            <a:endParaRPr lang="it-IT" sz="2000" b="0" dirty="0">
              <a:solidFill>
                <a:srgbClr val="D4D4D4"/>
              </a:solidFill>
              <a:effectLst/>
              <a:latin typeface="Consolas" panose="020B0609020204030204" pitchFamily="49" charset="0"/>
            </a:endParaRPr>
          </a:p>
          <a:p>
            <a:pPr algn="just"/>
            <a:endParaRPr lang="it-IT" sz="2000" dirty="0">
              <a:solidFill>
                <a:srgbClr val="D4D4D4"/>
              </a:solidFill>
              <a:latin typeface="Consolas" panose="020B0609020204030204" pitchFamily="49" charset="0"/>
            </a:endParaRPr>
          </a:p>
          <a:p>
            <a:pPr algn="just"/>
            <a:endParaRPr lang="it-IT" sz="2000" b="0" dirty="0">
              <a:solidFill>
                <a:srgbClr val="D4D4D4"/>
              </a:solidFill>
              <a:effectLst/>
              <a:latin typeface="Consolas" panose="020B0609020204030204" pitchFamily="49" charset="0"/>
            </a:endParaRPr>
          </a:p>
          <a:p>
            <a:pPr algn="just"/>
            <a:endParaRPr lang="it-IT" sz="2000" b="0" dirty="0">
              <a:solidFill>
                <a:srgbClr val="D4D4D4"/>
              </a:solidFill>
              <a:effectLst/>
              <a:latin typeface="Consolas" panose="020B0609020204030204" pitchFamily="49" charset="0"/>
            </a:endParaRPr>
          </a:p>
        </p:txBody>
      </p:sp>
      <p:pic>
        <p:nvPicPr>
          <p:cNvPr id="10" name="Immagine 9">
            <a:extLst>
              <a:ext uri="{FF2B5EF4-FFF2-40B4-BE49-F238E27FC236}">
                <a16:creationId xmlns:a16="http://schemas.microsoft.com/office/drawing/2014/main" id="{14A6684D-76A8-7C23-46DC-19F73006F766}"/>
              </a:ext>
            </a:extLst>
          </p:cNvPr>
          <p:cNvPicPr>
            <a:picLocks noChangeAspect="1"/>
          </p:cNvPicPr>
          <p:nvPr/>
        </p:nvPicPr>
        <p:blipFill>
          <a:blip r:embed="rId3"/>
          <a:stretch>
            <a:fillRect/>
          </a:stretch>
        </p:blipFill>
        <p:spPr>
          <a:xfrm>
            <a:off x="10325100" y="-7514"/>
            <a:ext cx="1333500" cy="1345301"/>
          </a:xfrm>
          <a:prstGeom prst="rect">
            <a:avLst/>
          </a:prstGeom>
        </p:spPr>
      </p:pic>
    </p:spTree>
    <p:extLst>
      <p:ext uri="{BB962C8B-B14F-4D97-AF65-F5344CB8AC3E}">
        <p14:creationId xmlns:p14="http://schemas.microsoft.com/office/powerpoint/2010/main" val="3732978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i Offic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677582_TF66687569" id="{C3589154-38D6-44FD-9870-84FE61A8A3F2}" vid="{1D51CCE8-6133-4A28-8A58-71C57A663187}"/>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992231-163D-4428-A2B8-DA1FE0274129}">
  <ds:schemaRefs>
    <ds:schemaRef ds:uri="http://schemas.microsoft.com/office/2006/metadata/properties"/>
    <ds:schemaRef ds:uri="http://purl.org/dc/dcmitype/"/>
    <ds:schemaRef ds:uri="http://schemas.microsoft.com/sharepoint/v3"/>
    <ds:schemaRef ds:uri="http://purl.org/dc/elements/1.1/"/>
    <ds:schemaRef ds:uri="http://schemas.openxmlformats.org/package/2006/metadata/core-properties"/>
    <ds:schemaRef ds:uri="6dc4bcd6-49db-4c07-9060-8acfc67cef9f"/>
    <ds:schemaRef ds:uri="http://schemas.microsoft.com/office/2006/documentManagement/types"/>
    <ds:schemaRef ds:uri="http://schemas.microsoft.com/office/infopath/2007/PartnerControls"/>
    <ds:schemaRef ds:uri="http://purl.org/dc/terms/"/>
    <ds:schemaRef ds:uri="fb0879af-3eba-417a-a55a-ffe6dcd6ca77"/>
    <ds:schemaRef ds:uri="http://www.w3.org/XML/1998/namespace"/>
  </ds:schemaRefs>
</ds:datastoreItem>
</file>

<file path=customXml/itemProps2.xml><?xml version="1.0" encoding="utf-8"?>
<ds:datastoreItem xmlns:ds="http://schemas.openxmlformats.org/officeDocument/2006/customXml" ds:itemID="{6B67ACAB-C3DC-429D-A23C-0723C084FEE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95DE24-D6C3-4A00-9085-D9594C193AE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Presentazione blu moderna</Template>
  <TotalTime>1314</TotalTime>
  <Words>1883</Words>
  <Application>Microsoft Office PowerPoint</Application>
  <PresentationFormat>Widescreen</PresentationFormat>
  <Paragraphs>156</Paragraphs>
  <Slides>23</Slides>
  <Notes>23</Notes>
  <HiddenSlides>0</HiddenSlides>
  <MMClips>1</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23</vt:i4>
      </vt:variant>
    </vt:vector>
  </HeadingPairs>
  <TitlesOfParts>
    <vt:vector size="29" baseType="lpstr">
      <vt:lpstr>Arial</vt:lpstr>
      <vt:lpstr>Calibri</vt:lpstr>
      <vt:lpstr>Consolas</vt:lpstr>
      <vt:lpstr>Trade Gothic LT Pro</vt:lpstr>
      <vt:lpstr>Trebuchet MS</vt:lpstr>
      <vt:lpstr>Tema di Office</vt:lpstr>
      <vt:lpstr>Blue Piggy</vt:lpstr>
      <vt:lpstr>Obiettivi del progetto</vt:lpstr>
      <vt:lpstr>Obbiettivi del progetto</vt:lpstr>
      <vt:lpstr>Obbiettivi del progetto</vt:lpstr>
      <vt:lpstr>Dispositivi utilizzati con relativi codici</vt:lpstr>
      <vt:lpstr>Sensore a infrarossi TCRT5000 </vt:lpstr>
      <vt:lpstr>Sensore a infrarossi TCRT5000 </vt:lpstr>
      <vt:lpstr>Display OLED I2C SSD1306</vt:lpstr>
      <vt:lpstr>Display OLED I2C SSD1306</vt:lpstr>
      <vt:lpstr>Display OLED I2C SSD1306</vt:lpstr>
      <vt:lpstr>Servomotore SG90 9G </vt:lpstr>
      <vt:lpstr>Servomotore SG90 9G </vt:lpstr>
      <vt:lpstr>Regolatore step-down AMS1117 LDO 800MA</vt:lpstr>
      <vt:lpstr>MQTT e Telegram</vt:lpstr>
      <vt:lpstr>MQTT</vt:lpstr>
      <vt:lpstr>MQTT</vt:lpstr>
      <vt:lpstr>MQTT</vt:lpstr>
      <vt:lpstr>Telegram</vt:lpstr>
      <vt:lpstr>Grafana</vt:lpstr>
      <vt:lpstr>Grafana</vt:lpstr>
      <vt:lpstr>Grafana</vt:lpstr>
      <vt:lpstr>YouTube</vt:lpstr>
      <vt:lpstr>Grazie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Salvadanaio contamonete</dc:title>
  <dc:creator>MARCO DI MAIO</dc:creator>
  <cp:lastModifiedBy>MARCO DI MAIO</cp:lastModifiedBy>
  <cp:revision>18</cp:revision>
  <dcterms:created xsi:type="dcterms:W3CDTF">2022-06-22T09:35:12Z</dcterms:created>
  <dcterms:modified xsi:type="dcterms:W3CDTF">2022-06-29T15:48:23Z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